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48" r:id="rId2"/>
    <p:sldId id="374" r:id="rId3"/>
    <p:sldId id="351" r:id="rId4"/>
    <p:sldId id="376" r:id="rId5"/>
    <p:sldId id="350" r:id="rId6"/>
    <p:sldId id="373" r:id="rId7"/>
    <p:sldId id="353" r:id="rId8"/>
    <p:sldId id="372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7" r:id="rId20"/>
    <p:sldId id="371" r:id="rId21"/>
    <p:sldId id="349" r:id="rId22"/>
    <p:sldId id="369" r:id="rId2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CC00"/>
    <a:srgbClr val="CCCCFF"/>
    <a:srgbClr val="006600"/>
    <a:srgbClr val="008000"/>
    <a:srgbClr val="FF0000"/>
    <a:srgbClr val="0099FF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D2C923FB-03B9-4CAD-8202-69A5B1695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F68A9E-F26B-46A4-9056-2F39D885B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0EFB5-7832-490B-B227-83E75F3A36E7}" type="slidenum">
              <a:rPr lang="en-US"/>
              <a:pPr/>
              <a:t>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54F91-44E6-4950-BE20-445DB9E8BE55}" type="slidenum">
              <a:rPr lang="en-US"/>
              <a:pPr/>
              <a:t>12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C8BA7-88AE-430D-8E11-2C00D63798E8}" type="slidenum">
              <a:rPr lang="en-US"/>
              <a:pPr/>
              <a:t>13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A904E-6D56-445E-B63D-F6C9D81488FA}" type="slidenum">
              <a:rPr lang="en-US"/>
              <a:pPr/>
              <a:t>14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CD2922-6808-45DD-8CB1-DC6979B5BA1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610100" cy="3457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454" y="4379900"/>
            <a:ext cx="5089293" cy="4146651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Koch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CAD39-5E38-471E-ACF0-691154D34D97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0EFB5-7832-490B-B227-83E75F3A36E7}" type="slidenum">
              <a:rPr lang="en-US"/>
              <a:pPr/>
              <a:t>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F61C4-53DE-4896-A510-5E6E23AC9817}" type="slidenum">
              <a:rPr lang="en-US"/>
              <a:pPr/>
              <a:t>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F61C4-53DE-4896-A510-5E6E23AC9817}" type="slidenum">
              <a:rPr lang="en-US"/>
              <a:pPr/>
              <a:t>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36D44-941C-46DF-A0D1-4024F3B03D4A}" type="slidenum">
              <a:rPr lang="en-US"/>
              <a:pPr/>
              <a:t>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7ECB8-C392-4DD8-8165-A4BF3C8BCF4B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31163-A2CE-43AA-B16A-C81DB389BB7F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9B62E1-0F1D-406D-B8E1-38246A263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E1AB48-1A35-415E-8243-922CECA05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68263"/>
            <a:ext cx="8032750" cy="1144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66813" y="1514475"/>
            <a:ext cx="7826375" cy="47513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30725" y="6540500"/>
            <a:ext cx="2894013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D70F6C-8699-4E28-864A-9244B7FDD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68263"/>
            <a:ext cx="8032750" cy="1144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30725" y="6540500"/>
            <a:ext cx="2894013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87BDFC-47C2-491F-8EAE-A6BF3FCFF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AC8945-8231-4DB9-9D8D-2C84BF8B9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11A064-F856-4097-A362-1AEBE4B5C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9DA216-20CA-4D3B-9742-2A9453559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388861-CA8F-4A8A-B431-EDA846A5D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5A5B66-2736-4F5F-8B13-F0FA10299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4C7EC1-AAD6-4CF5-9E62-604C44C14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874973-4555-4B62-8F22-81B6D0112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0450" y="6538913"/>
            <a:ext cx="11811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63" y="6540500"/>
            <a:ext cx="563562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CD7024-261E-48DE-ACB5-9DFE78725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901874" y="0"/>
            <a:ext cx="8242126" cy="1252603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018133" y="6567574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50021"/>
                </a:solidFill>
                <a:latin typeface="Arial Narrow" pitchFamily="34" charset="0"/>
              </a:rPr>
              <a:t>TAB/CHSR/KSU</a:t>
            </a:r>
            <a:endParaRPr lang="en-US" sz="10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20" name="Group 4"/>
          <p:cNvGrpSpPr>
            <a:grpSpLocks/>
          </p:cNvGrpSpPr>
          <p:nvPr userDrawn="1"/>
        </p:nvGrpSpPr>
        <p:grpSpPr bwMode="auto">
          <a:xfrm rot="5400000">
            <a:off x="8386869" y="6028430"/>
            <a:ext cx="210252" cy="920950"/>
            <a:chOff x="164" y="1104"/>
            <a:chExt cx="526" cy="2304"/>
          </a:xfrm>
          <a:solidFill>
            <a:srgbClr val="A5002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64" y="3187"/>
              <a:ext cx="526" cy="221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0" y="12"/>
                </a:cxn>
                <a:cxn ang="0">
                  <a:pos x="15" y="1"/>
                </a:cxn>
                <a:cxn ang="0">
                  <a:pos x="525" y="0"/>
                </a:cxn>
                <a:cxn ang="0">
                  <a:pos x="525" y="79"/>
                </a:cxn>
                <a:cxn ang="0">
                  <a:pos x="510" y="89"/>
                </a:cxn>
                <a:cxn ang="0">
                  <a:pos x="309" y="90"/>
                </a:cxn>
                <a:cxn ang="0">
                  <a:pos x="109" y="90"/>
                </a:cxn>
                <a:cxn ang="0">
                  <a:pos x="103" y="89"/>
                </a:cxn>
                <a:cxn ang="0">
                  <a:pos x="99" y="90"/>
                </a:cxn>
                <a:cxn ang="0">
                  <a:pos x="98" y="93"/>
                </a:cxn>
                <a:cxn ang="0">
                  <a:pos x="97" y="96"/>
                </a:cxn>
                <a:cxn ang="0">
                  <a:pos x="95" y="155"/>
                </a:cxn>
                <a:cxn ang="0">
                  <a:pos x="95" y="207"/>
                </a:cxn>
                <a:cxn ang="0">
                  <a:pos x="95" y="210"/>
                </a:cxn>
                <a:cxn ang="0">
                  <a:pos x="92" y="214"/>
                </a:cxn>
                <a:cxn ang="0">
                  <a:pos x="87" y="217"/>
                </a:cxn>
                <a:cxn ang="0">
                  <a:pos x="68" y="220"/>
                </a:cxn>
                <a:cxn ang="0">
                  <a:pos x="40" y="220"/>
                </a:cxn>
                <a:cxn ang="0">
                  <a:pos x="0" y="219"/>
                </a:cxn>
              </a:cxnLst>
              <a:rect l="0" t="0" r="r" b="b"/>
              <a:pathLst>
                <a:path w="526" h="221">
                  <a:moveTo>
                    <a:pt x="0" y="219"/>
                  </a:moveTo>
                  <a:lnTo>
                    <a:pt x="0" y="12"/>
                  </a:lnTo>
                  <a:lnTo>
                    <a:pt x="15" y="1"/>
                  </a:lnTo>
                  <a:lnTo>
                    <a:pt x="525" y="0"/>
                  </a:lnTo>
                  <a:lnTo>
                    <a:pt x="525" y="79"/>
                  </a:lnTo>
                  <a:lnTo>
                    <a:pt x="510" y="89"/>
                  </a:lnTo>
                  <a:lnTo>
                    <a:pt x="309" y="90"/>
                  </a:lnTo>
                  <a:lnTo>
                    <a:pt x="109" y="90"/>
                  </a:lnTo>
                  <a:lnTo>
                    <a:pt x="103" y="89"/>
                  </a:lnTo>
                  <a:lnTo>
                    <a:pt x="99" y="90"/>
                  </a:lnTo>
                  <a:lnTo>
                    <a:pt x="98" y="93"/>
                  </a:lnTo>
                  <a:lnTo>
                    <a:pt x="97" y="96"/>
                  </a:lnTo>
                  <a:lnTo>
                    <a:pt x="95" y="155"/>
                  </a:lnTo>
                  <a:lnTo>
                    <a:pt x="95" y="207"/>
                  </a:lnTo>
                  <a:lnTo>
                    <a:pt x="95" y="210"/>
                  </a:lnTo>
                  <a:lnTo>
                    <a:pt x="92" y="214"/>
                  </a:lnTo>
                  <a:lnTo>
                    <a:pt x="87" y="217"/>
                  </a:lnTo>
                  <a:lnTo>
                    <a:pt x="68" y="220"/>
                  </a:lnTo>
                  <a:lnTo>
                    <a:pt x="40" y="220"/>
                  </a:lnTo>
                  <a:lnTo>
                    <a:pt x="0" y="2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4" y="2898"/>
              <a:ext cx="526" cy="22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06"/>
                </a:cxn>
                <a:cxn ang="0">
                  <a:pos x="14" y="219"/>
                </a:cxn>
                <a:cxn ang="0">
                  <a:pos x="520" y="219"/>
                </a:cxn>
                <a:cxn ang="0">
                  <a:pos x="525" y="144"/>
                </a:cxn>
                <a:cxn ang="0">
                  <a:pos x="505" y="130"/>
                </a:cxn>
                <a:cxn ang="0">
                  <a:pos x="107" y="129"/>
                </a:cxn>
                <a:cxn ang="0">
                  <a:pos x="101" y="130"/>
                </a:cxn>
                <a:cxn ang="0">
                  <a:pos x="97" y="128"/>
                </a:cxn>
                <a:cxn ang="0">
                  <a:pos x="95" y="126"/>
                </a:cxn>
                <a:cxn ang="0">
                  <a:pos x="95" y="122"/>
                </a:cxn>
                <a:cxn ang="0">
                  <a:pos x="93" y="101"/>
                </a:cxn>
                <a:cxn ang="0">
                  <a:pos x="93" y="63"/>
                </a:cxn>
                <a:cxn ang="0">
                  <a:pos x="93" y="12"/>
                </a:cxn>
                <a:cxn ang="0">
                  <a:pos x="93" y="9"/>
                </a:cxn>
                <a:cxn ang="0">
                  <a:pos x="90" y="5"/>
                </a:cxn>
                <a:cxn ang="0">
                  <a:pos x="85" y="2"/>
                </a:cxn>
                <a:cxn ang="0">
                  <a:pos x="67" y="0"/>
                </a:cxn>
                <a:cxn ang="0">
                  <a:pos x="39" y="0"/>
                </a:cxn>
                <a:cxn ang="0">
                  <a:pos x="1" y="1"/>
                </a:cxn>
              </a:cxnLst>
              <a:rect l="0" t="0" r="r" b="b"/>
              <a:pathLst>
                <a:path w="526" h="220">
                  <a:moveTo>
                    <a:pt x="1" y="1"/>
                  </a:moveTo>
                  <a:lnTo>
                    <a:pt x="0" y="206"/>
                  </a:lnTo>
                  <a:lnTo>
                    <a:pt x="14" y="219"/>
                  </a:lnTo>
                  <a:lnTo>
                    <a:pt x="520" y="219"/>
                  </a:lnTo>
                  <a:lnTo>
                    <a:pt x="525" y="144"/>
                  </a:lnTo>
                  <a:lnTo>
                    <a:pt x="505" y="130"/>
                  </a:lnTo>
                  <a:lnTo>
                    <a:pt x="107" y="129"/>
                  </a:lnTo>
                  <a:lnTo>
                    <a:pt x="101" y="130"/>
                  </a:lnTo>
                  <a:lnTo>
                    <a:pt x="97" y="128"/>
                  </a:lnTo>
                  <a:lnTo>
                    <a:pt x="95" y="126"/>
                  </a:lnTo>
                  <a:lnTo>
                    <a:pt x="95" y="122"/>
                  </a:lnTo>
                  <a:lnTo>
                    <a:pt x="93" y="101"/>
                  </a:lnTo>
                  <a:lnTo>
                    <a:pt x="93" y="6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0" y="5"/>
                  </a:lnTo>
                  <a:lnTo>
                    <a:pt x="85" y="2"/>
                  </a:lnTo>
                  <a:lnTo>
                    <a:pt x="67" y="0"/>
                  </a:lnTo>
                  <a:lnTo>
                    <a:pt x="39" y="0"/>
                  </a:lnTo>
                  <a:lnTo>
                    <a:pt x="1" y="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64" y="2719"/>
              <a:ext cx="324" cy="289"/>
            </a:xfrm>
            <a:custGeom>
              <a:avLst/>
              <a:gdLst/>
              <a:ahLst/>
              <a:cxnLst>
                <a:cxn ang="0">
                  <a:pos x="123" y="179"/>
                </a:cxn>
                <a:cxn ang="0">
                  <a:pos x="196" y="179"/>
                </a:cxn>
                <a:cxn ang="0">
                  <a:pos x="196" y="36"/>
                </a:cxn>
                <a:cxn ang="0">
                  <a:pos x="184" y="12"/>
                </a:cxn>
                <a:cxn ang="0">
                  <a:pos x="154" y="0"/>
                </a:cxn>
                <a:cxn ang="0">
                  <a:pos x="54" y="0"/>
                </a:cxn>
                <a:cxn ang="0">
                  <a:pos x="43" y="7"/>
                </a:cxn>
                <a:cxn ang="0">
                  <a:pos x="33" y="15"/>
                </a:cxn>
                <a:cxn ang="0">
                  <a:pos x="23" y="26"/>
                </a:cxn>
                <a:cxn ang="0">
                  <a:pos x="13" y="39"/>
                </a:cxn>
                <a:cxn ang="0">
                  <a:pos x="7" y="52"/>
                </a:cxn>
                <a:cxn ang="0">
                  <a:pos x="0" y="66"/>
                </a:cxn>
                <a:cxn ang="0">
                  <a:pos x="0" y="207"/>
                </a:cxn>
                <a:cxn ang="0">
                  <a:pos x="5" y="221"/>
                </a:cxn>
                <a:cxn ang="0">
                  <a:pos x="10" y="233"/>
                </a:cxn>
                <a:cxn ang="0">
                  <a:pos x="13" y="241"/>
                </a:cxn>
                <a:cxn ang="0">
                  <a:pos x="25" y="257"/>
                </a:cxn>
                <a:cxn ang="0">
                  <a:pos x="33" y="266"/>
                </a:cxn>
                <a:cxn ang="0">
                  <a:pos x="44" y="273"/>
                </a:cxn>
                <a:cxn ang="0">
                  <a:pos x="55" y="279"/>
                </a:cxn>
                <a:cxn ang="0">
                  <a:pos x="66" y="284"/>
                </a:cxn>
                <a:cxn ang="0">
                  <a:pos x="77" y="288"/>
                </a:cxn>
                <a:cxn ang="0">
                  <a:pos x="236" y="288"/>
                </a:cxn>
                <a:cxn ang="0">
                  <a:pos x="255" y="283"/>
                </a:cxn>
                <a:cxn ang="0">
                  <a:pos x="270" y="277"/>
                </a:cxn>
                <a:cxn ang="0">
                  <a:pos x="282" y="273"/>
                </a:cxn>
                <a:cxn ang="0">
                  <a:pos x="300" y="259"/>
                </a:cxn>
                <a:cxn ang="0">
                  <a:pos x="308" y="252"/>
                </a:cxn>
                <a:cxn ang="0">
                  <a:pos x="313" y="244"/>
                </a:cxn>
                <a:cxn ang="0">
                  <a:pos x="318" y="235"/>
                </a:cxn>
                <a:cxn ang="0">
                  <a:pos x="321" y="226"/>
                </a:cxn>
                <a:cxn ang="0">
                  <a:pos x="323" y="217"/>
                </a:cxn>
                <a:cxn ang="0">
                  <a:pos x="322" y="12"/>
                </a:cxn>
                <a:cxn ang="0">
                  <a:pos x="320" y="6"/>
                </a:cxn>
                <a:cxn ang="0">
                  <a:pos x="315" y="4"/>
                </a:cxn>
                <a:cxn ang="0">
                  <a:pos x="248" y="4"/>
                </a:cxn>
                <a:cxn ang="0">
                  <a:pos x="243" y="9"/>
                </a:cxn>
                <a:cxn ang="0">
                  <a:pos x="242" y="12"/>
                </a:cxn>
                <a:cxn ang="0">
                  <a:pos x="242" y="164"/>
                </a:cxn>
                <a:cxn ang="0">
                  <a:pos x="241" y="168"/>
                </a:cxn>
                <a:cxn ang="0">
                  <a:pos x="240" y="174"/>
                </a:cxn>
                <a:cxn ang="0">
                  <a:pos x="238" y="180"/>
                </a:cxn>
                <a:cxn ang="0">
                  <a:pos x="234" y="187"/>
                </a:cxn>
                <a:cxn ang="0">
                  <a:pos x="230" y="191"/>
                </a:cxn>
                <a:cxn ang="0">
                  <a:pos x="226" y="196"/>
                </a:cxn>
                <a:cxn ang="0">
                  <a:pos x="122" y="196"/>
                </a:cxn>
                <a:cxn ang="0">
                  <a:pos x="110" y="193"/>
                </a:cxn>
                <a:cxn ang="0">
                  <a:pos x="102" y="190"/>
                </a:cxn>
                <a:cxn ang="0">
                  <a:pos x="95" y="186"/>
                </a:cxn>
                <a:cxn ang="0">
                  <a:pos x="87" y="174"/>
                </a:cxn>
                <a:cxn ang="0">
                  <a:pos x="82" y="167"/>
                </a:cxn>
                <a:cxn ang="0">
                  <a:pos x="82" y="91"/>
                </a:cxn>
                <a:cxn ang="0">
                  <a:pos x="87" y="85"/>
                </a:cxn>
                <a:cxn ang="0">
                  <a:pos x="90" y="80"/>
                </a:cxn>
                <a:cxn ang="0">
                  <a:pos x="93" y="77"/>
                </a:cxn>
                <a:cxn ang="0">
                  <a:pos x="102" y="74"/>
                </a:cxn>
                <a:cxn ang="0">
                  <a:pos x="107" y="74"/>
                </a:cxn>
                <a:cxn ang="0">
                  <a:pos x="112" y="76"/>
                </a:cxn>
                <a:cxn ang="0">
                  <a:pos x="118" y="79"/>
                </a:cxn>
                <a:cxn ang="0">
                  <a:pos x="121" y="83"/>
                </a:cxn>
                <a:cxn ang="0">
                  <a:pos x="123" y="87"/>
                </a:cxn>
                <a:cxn ang="0">
                  <a:pos x="123" y="179"/>
                </a:cxn>
              </a:cxnLst>
              <a:rect l="0" t="0" r="r" b="b"/>
              <a:pathLst>
                <a:path w="324" h="289">
                  <a:moveTo>
                    <a:pt x="123" y="179"/>
                  </a:moveTo>
                  <a:lnTo>
                    <a:pt x="196" y="179"/>
                  </a:lnTo>
                  <a:lnTo>
                    <a:pt x="196" y="36"/>
                  </a:lnTo>
                  <a:lnTo>
                    <a:pt x="184" y="12"/>
                  </a:lnTo>
                  <a:lnTo>
                    <a:pt x="154" y="0"/>
                  </a:lnTo>
                  <a:lnTo>
                    <a:pt x="54" y="0"/>
                  </a:lnTo>
                  <a:lnTo>
                    <a:pt x="43" y="7"/>
                  </a:lnTo>
                  <a:lnTo>
                    <a:pt x="33" y="15"/>
                  </a:lnTo>
                  <a:lnTo>
                    <a:pt x="23" y="26"/>
                  </a:lnTo>
                  <a:lnTo>
                    <a:pt x="13" y="39"/>
                  </a:lnTo>
                  <a:lnTo>
                    <a:pt x="7" y="52"/>
                  </a:lnTo>
                  <a:lnTo>
                    <a:pt x="0" y="66"/>
                  </a:lnTo>
                  <a:lnTo>
                    <a:pt x="0" y="207"/>
                  </a:lnTo>
                  <a:lnTo>
                    <a:pt x="5" y="221"/>
                  </a:lnTo>
                  <a:lnTo>
                    <a:pt x="10" y="233"/>
                  </a:lnTo>
                  <a:lnTo>
                    <a:pt x="13" y="241"/>
                  </a:lnTo>
                  <a:lnTo>
                    <a:pt x="25" y="257"/>
                  </a:lnTo>
                  <a:lnTo>
                    <a:pt x="33" y="266"/>
                  </a:lnTo>
                  <a:lnTo>
                    <a:pt x="44" y="273"/>
                  </a:lnTo>
                  <a:lnTo>
                    <a:pt x="55" y="279"/>
                  </a:lnTo>
                  <a:lnTo>
                    <a:pt x="66" y="284"/>
                  </a:lnTo>
                  <a:lnTo>
                    <a:pt x="77" y="288"/>
                  </a:lnTo>
                  <a:lnTo>
                    <a:pt x="236" y="288"/>
                  </a:lnTo>
                  <a:lnTo>
                    <a:pt x="255" y="283"/>
                  </a:lnTo>
                  <a:lnTo>
                    <a:pt x="270" y="277"/>
                  </a:lnTo>
                  <a:lnTo>
                    <a:pt x="282" y="273"/>
                  </a:lnTo>
                  <a:lnTo>
                    <a:pt x="300" y="259"/>
                  </a:lnTo>
                  <a:lnTo>
                    <a:pt x="308" y="252"/>
                  </a:lnTo>
                  <a:lnTo>
                    <a:pt x="313" y="244"/>
                  </a:lnTo>
                  <a:lnTo>
                    <a:pt x="318" y="235"/>
                  </a:lnTo>
                  <a:lnTo>
                    <a:pt x="321" y="226"/>
                  </a:lnTo>
                  <a:lnTo>
                    <a:pt x="323" y="217"/>
                  </a:lnTo>
                  <a:lnTo>
                    <a:pt x="322" y="12"/>
                  </a:lnTo>
                  <a:lnTo>
                    <a:pt x="320" y="6"/>
                  </a:lnTo>
                  <a:lnTo>
                    <a:pt x="315" y="4"/>
                  </a:lnTo>
                  <a:lnTo>
                    <a:pt x="248" y="4"/>
                  </a:lnTo>
                  <a:lnTo>
                    <a:pt x="243" y="9"/>
                  </a:lnTo>
                  <a:lnTo>
                    <a:pt x="242" y="12"/>
                  </a:lnTo>
                  <a:lnTo>
                    <a:pt x="242" y="164"/>
                  </a:lnTo>
                  <a:lnTo>
                    <a:pt x="241" y="168"/>
                  </a:lnTo>
                  <a:lnTo>
                    <a:pt x="240" y="174"/>
                  </a:lnTo>
                  <a:lnTo>
                    <a:pt x="238" y="180"/>
                  </a:lnTo>
                  <a:lnTo>
                    <a:pt x="234" y="187"/>
                  </a:lnTo>
                  <a:lnTo>
                    <a:pt x="230" y="191"/>
                  </a:lnTo>
                  <a:lnTo>
                    <a:pt x="226" y="196"/>
                  </a:lnTo>
                  <a:lnTo>
                    <a:pt x="122" y="196"/>
                  </a:lnTo>
                  <a:lnTo>
                    <a:pt x="110" y="193"/>
                  </a:lnTo>
                  <a:lnTo>
                    <a:pt x="102" y="190"/>
                  </a:lnTo>
                  <a:lnTo>
                    <a:pt x="95" y="186"/>
                  </a:lnTo>
                  <a:lnTo>
                    <a:pt x="87" y="174"/>
                  </a:lnTo>
                  <a:lnTo>
                    <a:pt x="82" y="167"/>
                  </a:lnTo>
                  <a:lnTo>
                    <a:pt x="82" y="91"/>
                  </a:lnTo>
                  <a:lnTo>
                    <a:pt x="87" y="85"/>
                  </a:lnTo>
                  <a:lnTo>
                    <a:pt x="90" y="80"/>
                  </a:lnTo>
                  <a:lnTo>
                    <a:pt x="93" y="77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2" y="76"/>
                  </a:lnTo>
                  <a:lnTo>
                    <a:pt x="118" y="79"/>
                  </a:lnTo>
                  <a:lnTo>
                    <a:pt x="121" y="83"/>
                  </a:lnTo>
                  <a:lnTo>
                    <a:pt x="123" y="87"/>
                  </a:lnTo>
                  <a:lnTo>
                    <a:pt x="123" y="1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59" y="2010"/>
              <a:ext cx="329" cy="300"/>
            </a:xfrm>
            <a:custGeom>
              <a:avLst/>
              <a:gdLst/>
              <a:ahLst/>
              <a:cxnLst>
                <a:cxn ang="0">
                  <a:pos x="129" y="109"/>
                </a:cxn>
                <a:cxn ang="0">
                  <a:pos x="139" y="261"/>
                </a:cxn>
                <a:cxn ang="0">
                  <a:pos x="152" y="281"/>
                </a:cxn>
                <a:cxn ang="0">
                  <a:pos x="174" y="292"/>
                </a:cxn>
                <a:cxn ang="0">
                  <a:pos x="209" y="299"/>
                </a:cxn>
                <a:cxn ang="0">
                  <a:pos x="251" y="297"/>
                </a:cxn>
                <a:cxn ang="0">
                  <a:pos x="276" y="291"/>
                </a:cxn>
                <a:cxn ang="0">
                  <a:pos x="296" y="281"/>
                </a:cxn>
                <a:cxn ang="0">
                  <a:pos x="312" y="266"/>
                </a:cxn>
                <a:cxn ang="0">
                  <a:pos x="321" y="248"/>
                </a:cxn>
                <a:cxn ang="0">
                  <a:pos x="328" y="227"/>
                </a:cxn>
                <a:cxn ang="0">
                  <a:pos x="328" y="81"/>
                </a:cxn>
                <a:cxn ang="0">
                  <a:pos x="323" y="56"/>
                </a:cxn>
                <a:cxn ang="0">
                  <a:pos x="316" y="39"/>
                </a:cxn>
                <a:cxn ang="0">
                  <a:pos x="302" y="22"/>
                </a:cxn>
                <a:cxn ang="0">
                  <a:pos x="285" y="9"/>
                </a:cxn>
                <a:cxn ang="0">
                  <a:pos x="271" y="4"/>
                </a:cxn>
                <a:cxn ang="0">
                  <a:pos x="256" y="1"/>
                </a:cxn>
                <a:cxn ang="0">
                  <a:pos x="92" y="0"/>
                </a:cxn>
                <a:cxn ang="0">
                  <a:pos x="78" y="1"/>
                </a:cxn>
                <a:cxn ang="0">
                  <a:pos x="63" y="6"/>
                </a:cxn>
                <a:cxn ang="0">
                  <a:pos x="45" y="15"/>
                </a:cxn>
                <a:cxn ang="0">
                  <a:pos x="25" y="32"/>
                </a:cxn>
                <a:cxn ang="0">
                  <a:pos x="8" y="52"/>
                </a:cxn>
                <a:cxn ang="0">
                  <a:pos x="0" y="70"/>
                </a:cxn>
                <a:cxn ang="0">
                  <a:pos x="9" y="287"/>
                </a:cxn>
                <a:cxn ang="0">
                  <a:pos x="77" y="288"/>
                </a:cxn>
                <a:cxn ang="0">
                  <a:pos x="86" y="276"/>
                </a:cxn>
                <a:cxn ang="0">
                  <a:pos x="85" y="120"/>
                </a:cxn>
                <a:cxn ang="0">
                  <a:pos x="90" y="108"/>
                </a:cxn>
                <a:cxn ang="0">
                  <a:pos x="99" y="96"/>
                </a:cxn>
                <a:cxn ang="0">
                  <a:pos x="206" y="92"/>
                </a:cxn>
                <a:cxn ang="0">
                  <a:pos x="227" y="98"/>
                </a:cxn>
                <a:cxn ang="0">
                  <a:pos x="238" y="107"/>
                </a:cxn>
                <a:cxn ang="0">
                  <a:pos x="246" y="121"/>
                </a:cxn>
                <a:cxn ang="0">
                  <a:pos x="242" y="203"/>
                </a:cxn>
                <a:cxn ang="0">
                  <a:pos x="234" y="211"/>
                </a:cxn>
                <a:cxn ang="0">
                  <a:pos x="221" y="214"/>
                </a:cxn>
                <a:cxn ang="0">
                  <a:pos x="211" y="209"/>
                </a:cxn>
                <a:cxn ang="0">
                  <a:pos x="204" y="201"/>
                </a:cxn>
              </a:cxnLst>
              <a:rect l="0" t="0" r="r" b="b"/>
              <a:pathLst>
                <a:path w="329" h="300">
                  <a:moveTo>
                    <a:pt x="204" y="109"/>
                  </a:moveTo>
                  <a:lnTo>
                    <a:pt x="129" y="109"/>
                  </a:lnTo>
                  <a:lnTo>
                    <a:pt x="129" y="245"/>
                  </a:lnTo>
                  <a:lnTo>
                    <a:pt x="139" y="261"/>
                  </a:lnTo>
                  <a:lnTo>
                    <a:pt x="144" y="270"/>
                  </a:lnTo>
                  <a:lnTo>
                    <a:pt x="152" y="281"/>
                  </a:lnTo>
                  <a:lnTo>
                    <a:pt x="163" y="287"/>
                  </a:lnTo>
                  <a:lnTo>
                    <a:pt x="174" y="292"/>
                  </a:lnTo>
                  <a:lnTo>
                    <a:pt x="188" y="296"/>
                  </a:lnTo>
                  <a:lnTo>
                    <a:pt x="209" y="299"/>
                  </a:lnTo>
                  <a:lnTo>
                    <a:pt x="244" y="298"/>
                  </a:lnTo>
                  <a:lnTo>
                    <a:pt x="251" y="297"/>
                  </a:lnTo>
                  <a:lnTo>
                    <a:pt x="266" y="294"/>
                  </a:lnTo>
                  <a:lnTo>
                    <a:pt x="276" y="291"/>
                  </a:lnTo>
                  <a:lnTo>
                    <a:pt x="286" y="287"/>
                  </a:lnTo>
                  <a:lnTo>
                    <a:pt x="296" y="281"/>
                  </a:lnTo>
                  <a:lnTo>
                    <a:pt x="304" y="275"/>
                  </a:lnTo>
                  <a:lnTo>
                    <a:pt x="312" y="266"/>
                  </a:lnTo>
                  <a:lnTo>
                    <a:pt x="317" y="258"/>
                  </a:lnTo>
                  <a:lnTo>
                    <a:pt x="321" y="248"/>
                  </a:lnTo>
                  <a:lnTo>
                    <a:pt x="325" y="241"/>
                  </a:lnTo>
                  <a:lnTo>
                    <a:pt x="328" y="227"/>
                  </a:lnTo>
                  <a:lnTo>
                    <a:pt x="328" y="223"/>
                  </a:lnTo>
                  <a:lnTo>
                    <a:pt x="328" y="81"/>
                  </a:lnTo>
                  <a:lnTo>
                    <a:pt x="326" y="68"/>
                  </a:lnTo>
                  <a:lnTo>
                    <a:pt x="323" y="56"/>
                  </a:lnTo>
                  <a:lnTo>
                    <a:pt x="320" y="46"/>
                  </a:lnTo>
                  <a:lnTo>
                    <a:pt x="316" y="39"/>
                  </a:lnTo>
                  <a:lnTo>
                    <a:pt x="310" y="31"/>
                  </a:lnTo>
                  <a:lnTo>
                    <a:pt x="302" y="22"/>
                  </a:lnTo>
                  <a:lnTo>
                    <a:pt x="291" y="12"/>
                  </a:lnTo>
                  <a:lnTo>
                    <a:pt x="285" y="9"/>
                  </a:lnTo>
                  <a:lnTo>
                    <a:pt x="278" y="6"/>
                  </a:lnTo>
                  <a:lnTo>
                    <a:pt x="271" y="4"/>
                  </a:lnTo>
                  <a:lnTo>
                    <a:pt x="265" y="2"/>
                  </a:lnTo>
                  <a:lnTo>
                    <a:pt x="256" y="1"/>
                  </a:lnTo>
                  <a:lnTo>
                    <a:pt x="251" y="1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3" y="6"/>
                  </a:lnTo>
                  <a:lnTo>
                    <a:pt x="54" y="9"/>
                  </a:lnTo>
                  <a:lnTo>
                    <a:pt x="45" y="15"/>
                  </a:lnTo>
                  <a:lnTo>
                    <a:pt x="32" y="25"/>
                  </a:lnTo>
                  <a:lnTo>
                    <a:pt x="25" y="32"/>
                  </a:lnTo>
                  <a:lnTo>
                    <a:pt x="13" y="43"/>
                  </a:lnTo>
                  <a:lnTo>
                    <a:pt x="8" y="52"/>
                  </a:lnTo>
                  <a:lnTo>
                    <a:pt x="3" y="61"/>
                  </a:lnTo>
                  <a:lnTo>
                    <a:pt x="0" y="70"/>
                  </a:lnTo>
                  <a:lnTo>
                    <a:pt x="0" y="280"/>
                  </a:lnTo>
                  <a:lnTo>
                    <a:pt x="9" y="287"/>
                  </a:lnTo>
                  <a:lnTo>
                    <a:pt x="11" y="288"/>
                  </a:lnTo>
                  <a:lnTo>
                    <a:pt x="77" y="288"/>
                  </a:lnTo>
                  <a:lnTo>
                    <a:pt x="84" y="280"/>
                  </a:lnTo>
                  <a:lnTo>
                    <a:pt x="86" y="276"/>
                  </a:lnTo>
                  <a:lnTo>
                    <a:pt x="86" y="124"/>
                  </a:lnTo>
                  <a:lnTo>
                    <a:pt x="85" y="120"/>
                  </a:lnTo>
                  <a:lnTo>
                    <a:pt x="86" y="115"/>
                  </a:lnTo>
                  <a:lnTo>
                    <a:pt x="90" y="108"/>
                  </a:lnTo>
                  <a:lnTo>
                    <a:pt x="94" y="100"/>
                  </a:lnTo>
                  <a:lnTo>
                    <a:pt x="99" y="96"/>
                  </a:lnTo>
                  <a:lnTo>
                    <a:pt x="103" y="92"/>
                  </a:lnTo>
                  <a:lnTo>
                    <a:pt x="206" y="92"/>
                  </a:lnTo>
                  <a:lnTo>
                    <a:pt x="217" y="95"/>
                  </a:lnTo>
                  <a:lnTo>
                    <a:pt x="227" y="98"/>
                  </a:lnTo>
                  <a:lnTo>
                    <a:pt x="234" y="103"/>
                  </a:lnTo>
                  <a:lnTo>
                    <a:pt x="238" y="107"/>
                  </a:lnTo>
                  <a:lnTo>
                    <a:pt x="242" y="113"/>
                  </a:lnTo>
                  <a:lnTo>
                    <a:pt x="246" y="121"/>
                  </a:lnTo>
                  <a:lnTo>
                    <a:pt x="246" y="197"/>
                  </a:lnTo>
                  <a:lnTo>
                    <a:pt x="242" y="203"/>
                  </a:lnTo>
                  <a:lnTo>
                    <a:pt x="239" y="208"/>
                  </a:lnTo>
                  <a:lnTo>
                    <a:pt x="234" y="211"/>
                  </a:lnTo>
                  <a:lnTo>
                    <a:pt x="227" y="213"/>
                  </a:lnTo>
                  <a:lnTo>
                    <a:pt x="221" y="214"/>
                  </a:lnTo>
                  <a:lnTo>
                    <a:pt x="215" y="212"/>
                  </a:lnTo>
                  <a:lnTo>
                    <a:pt x="211" y="209"/>
                  </a:lnTo>
                  <a:lnTo>
                    <a:pt x="206" y="205"/>
                  </a:lnTo>
                  <a:lnTo>
                    <a:pt x="204" y="201"/>
                  </a:lnTo>
                  <a:lnTo>
                    <a:pt x="204" y="10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62" y="2508"/>
              <a:ext cx="326" cy="18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0" y="0"/>
                </a:cxn>
                <a:cxn ang="0">
                  <a:pos x="80" y="69"/>
                </a:cxn>
                <a:cxn ang="0">
                  <a:pos x="80" y="72"/>
                </a:cxn>
                <a:cxn ang="0">
                  <a:pos x="82" y="76"/>
                </a:cxn>
                <a:cxn ang="0">
                  <a:pos x="85" y="81"/>
                </a:cxn>
                <a:cxn ang="0">
                  <a:pos x="90" y="86"/>
                </a:cxn>
                <a:cxn ang="0">
                  <a:pos x="95" y="88"/>
                </a:cxn>
                <a:cxn ang="0">
                  <a:pos x="98" y="89"/>
                </a:cxn>
                <a:cxn ang="0">
                  <a:pos x="100" y="89"/>
                </a:cxn>
                <a:cxn ang="0">
                  <a:pos x="318" y="89"/>
                </a:cxn>
                <a:cxn ang="0">
                  <a:pos x="325" y="94"/>
                </a:cxn>
                <a:cxn ang="0">
                  <a:pos x="325" y="176"/>
                </a:cxn>
                <a:cxn ang="0">
                  <a:pos x="322" y="182"/>
                </a:cxn>
                <a:cxn ang="0">
                  <a:pos x="72" y="182"/>
                </a:cxn>
                <a:cxn ang="0">
                  <a:pos x="55" y="175"/>
                </a:cxn>
                <a:cxn ang="0">
                  <a:pos x="41" y="169"/>
                </a:cxn>
                <a:cxn ang="0">
                  <a:pos x="30" y="161"/>
                </a:cxn>
                <a:cxn ang="0">
                  <a:pos x="26" y="157"/>
                </a:cxn>
                <a:cxn ang="0">
                  <a:pos x="20" y="150"/>
                </a:cxn>
                <a:cxn ang="0">
                  <a:pos x="11" y="133"/>
                </a:cxn>
                <a:cxn ang="0">
                  <a:pos x="0" y="110"/>
                </a:cxn>
                <a:cxn ang="0">
                  <a:pos x="1" y="0"/>
                </a:cxn>
              </a:cxnLst>
              <a:rect l="0" t="0" r="r" b="b"/>
              <a:pathLst>
                <a:path w="326" h="183">
                  <a:moveTo>
                    <a:pt x="1" y="0"/>
                  </a:moveTo>
                  <a:lnTo>
                    <a:pt x="80" y="0"/>
                  </a:lnTo>
                  <a:lnTo>
                    <a:pt x="80" y="69"/>
                  </a:lnTo>
                  <a:lnTo>
                    <a:pt x="80" y="72"/>
                  </a:lnTo>
                  <a:lnTo>
                    <a:pt x="82" y="76"/>
                  </a:lnTo>
                  <a:lnTo>
                    <a:pt x="85" y="81"/>
                  </a:lnTo>
                  <a:lnTo>
                    <a:pt x="90" y="86"/>
                  </a:lnTo>
                  <a:lnTo>
                    <a:pt x="95" y="88"/>
                  </a:lnTo>
                  <a:lnTo>
                    <a:pt x="98" y="89"/>
                  </a:lnTo>
                  <a:lnTo>
                    <a:pt x="100" y="89"/>
                  </a:lnTo>
                  <a:lnTo>
                    <a:pt x="318" y="89"/>
                  </a:lnTo>
                  <a:lnTo>
                    <a:pt x="325" y="94"/>
                  </a:lnTo>
                  <a:lnTo>
                    <a:pt x="325" y="176"/>
                  </a:lnTo>
                  <a:lnTo>
                    <a:pt x="322" y="182"/>
                  </a:lnTo>
                  <a:lnTo>
                    <a:pt x="72" y="182"/>
                  </a:lnTo>
                  <a:lnTo>
                    <a:pt x="55" y="175"/>
                  </a:lnTo>
                  <a:lnTo>
                    <a:pt x="41" y="169"/>
                  </a:lnTo>
                  <a:lnTo>
                    <a:pt x="30" y="161"/>
                  </a:lnTo>
                  <a:lnTo>
                    <a:pt x="26" y="157"/>
                  </a:lnTo>
                  <a:lnTo>
                    <a:pt x="20" y="150"/>
                  </a:lnTo>
                  <a:lnTo>
                    <a:pt x="11" y="133"/>
                  </a:lnTo>
                  <a:lnTo>
                    <a:pt x="0" y="110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359" y="2315"/>
              <a:ext cx="331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67"/>
                </a:cxn>
                <a:cxn ang="0">
                  <a:pos x="80" y="72"/>
                </a:cxn>
                <a:cxn ang="0">
                  <a:pos x="82" y="76"/>
                </a:cxn>
                <a:cxn ang="0">
                  <a:pos x="86" y="82"/>
                </a:cxn>
                <a:cxn ang="0">
                  <a:pos x="92" y="87"/>
                </a:cxn>
                <a:cxn ang="0">
                  <a:pos x="94" y="88"/>
                </a:cxn>
                <a:cxn ang="0">
                  <a:pos x="96" y="88"/>
                </a:cxn>
                <a:cxn ang="0">
                  <a:pos x="101" y="88"/>
                </a:cxn>
                <a:cxn ang="0">
                  <a:pos x="325" y="88"/>
                </a:cxn>
                <a:cxn ang="0">
                  <a:pos x="329" y="92"/>
                </a:cxn>
                <a:cxn ang="0">
                  <a:pos x="330" y="174"/>
                </a:cxn>
                <a:cxn ang="0">
                  <a:pos x="325" y="180"/>
                </a:cxn>
                <a:cxn ang="0">
                  <a:pos x="75" y="180"/>
                </a:cxn>
                <a:cxn ang="0">
                  <a:pos x="57" y="173"/>
                </a:cxn>
                <a:cxn ang="0">
                  <a:pos x="42" y="166"/>
                </a:cxn>
                <a:cxn ang="0">
                  <a:pos x="30" y="159"/>
                </a:cxn>
                <a:cxn ang="0">
                  <a:pos x="26" y="155"/>
                </a:cxn>
                <a:cxn ang="0">
                  <a:pos x="20" y="148"/>
                </a:cxn>
                <a:cxn ang="0">
                  <a:pos x="11" y="131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331" h="181">
                  <a:moveTo>
                    <a:pt x="0" y="0"/>
                  </a:moveTo>
                  <a:lnTo>
                    <a:pt x="82" y="0"/>
                  </a:lnTo>
                  <a:lnTo>
                    <a:pt x="82" y="67"/>
                  </a:lnTo>
                  <a:lnTo>
                    <a:pt x="80" y="72"/>
                  </a:lnTo>
                  <a:lnTo>
                    <a:pt x="82" y="76"/>
                  </a:lnTo>
                  <a:lnTo>
                    <a:pt x="86" y="82"/>
                  </a:lnTo>
                  <a:lnTo>
                    <a:pt x="92" y="87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1" y="88"/>
                  </a:lnTo>
                  <a:lnTo>
                    <a:pt x="325" y="88"/>
                  </a:lnTo>
                  <a:lnTo>
                    <a:pt x="329" y="92"/>
                  </a:lnTo>
                  <a:lnTo>
                    <a:pt x="330" y="174"/>
                  </a:lnTo>
                  <a:lnTo>
                    <a:pt x="325" y="180"/>
                  </a:lnTo>
                  <a:lnTo>
                    <a:pt x="75" y="180"/>
                  </a:lnTo>
                  <a:lnTo>
                    <a:pt x="57" y="173"/>
                  </a:lnTo>
                  <a:lnTo>
                    <a:pt x="42" y="166"/>
                  </a:lnTo>
                  <a:lnTo>
                    <a:pt x="30" y="159"/>
                  </a:lnTo>
                  <a:lnTo>
                    <a:pt x="26" y="155"/>
                  </a:lnTo>
                  <a:lnTo>
                    <a:pt x="20" y="148"/>
                  </a:lnTo>
                  <a:lnTo>
                    <a:pt x="11" y="131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362" y="1727"/>
              <a:ext cx="328" cy="27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94"/>
                </a:cxn>
                <a:cxn ang="0">
                  <a:pos x="2" y="200"/>
                </a:cxn>
                <a:cxn ang="0">
                  <a:pos x="9" y="212"/>
                </a:cxn>
                <a:cxn ang="0">
                  <a:pos x="20" y="228"/>
                </a:cxn>
                <a:cxn ang="0">
                  <a:pos x="26" y="235"/>
                </a:cxn>
                <a:cxn ang="0">
                  <a:pos x="33" y="243"/>
                </a:cxn>
                <a:cxn ang="0">
                  <a:pos x="48" y="254"/>
                </a:cxn>
                <a:cxn ang="0">
                  <a:pos x="63" y="262"/>
                </a:cxn>
                <a:cxn ang="0">
                  <a:pos x="79" y="269"/>
                </a:cxn>
                <a:cxn ang="0">
                  <a:pos x="239" y="267"/>
                </a:cxn>
                <a:cxn ang="0">
                  <a:pos x="246" y="267"/>
                </a:cxn>
                <a:cxn ang="0">
                  <a:pos x="262" y="264"/>
                </a:cxn>
                <a:cxn ang="0">
                  <a:pos x="272" y="260"/>
                </a:cxn>
                <a:cxn ang="0">
                  <a:pos x="282" y="257"/>
                </a:cxn>
                <a:cxn ang="0">
                  <a:pos x="291" y="251"/>
                </a:cxn>
                <a:cxn ang="0">
                  <a:pos x="299" y="243"/>
                </a:cxn>
                <a:cxn ang="0">
                  <a:pos x="327" y="208"/>
                </a:cxn>
                <a:cxn ang="0">
                  <a:pos x="327" y="13"/>
                </a:cxn>
                <a:cxn ang="0">
                  <a:pos x="318" y="2"/>
                </a:cxn>
                <a:cxn ang="0">
                  <a:pos x="252" y="1"/>
                </a:cxn>
                <a:cxn ang="0">
                  <a:pos x="242" y="9"/>
                </a:cxn>
                <a:cxn ang="0">
                  <a:pos x="242" y="143"/>
                </a:cxn>
                <a:cxn ang="0">
                  <a:pos x="241" y="147"/>
                </a:cxn>
                <a:cxn ang="0">
                  <a:pos x="234" y="158"/>
                </a:cxn>
                <a:cxn ang="0">
                  <a:pos x="229" y="163"/>
                </a:cxn>
                <a:cxn ang="0">
                  <a:pos x="223" y="167"/>
                </a:cxn>
                <a:cxn ang="0">
                  <a:pos x="216" y="170"/>
                </a:cxn>
                <a:cxn ang="0">
                  <a:pos x="114" y="170"/>
                </a:cxn>
                <a:cxn ang="0">
                  <a:pos x="108" y="171"/>
                </a:cxn>
                <a:cxn ang="0">
                  <a:pos x="101" y="169"/>
                </a:cxn>
                <a:cxn ang="0">
                  <a:pos x="93" y="163"/>
                </a:cxn>
                <a:cxn ang="0">
                  <a:pos x="86" y="149"/>
                </a:cxn>
                <a:cxn ang="0">
                  <a:pos x="86" y="13"/>
                </a:cxn>
                <a:cxn ang="0">
                  <a:pos x="78" y="3"/>
                </a:cxn>
                <a:cxn ang="0">
                  <a:pos x="9" y="0"/>
                </a:cxn>
                <a:cxn ang="0">
                  <a:pos x="5" y="6"/>
                </a:cxn>
                <a:cxn ang="0">
                  <a:pos x="0" y="12"/>
                </a:cxn>
              </a:cxnLst>
              <a:rect l="0" t="0" r="r" b="b"/>
              <a:pathLst>
                <a:path w="328" h="270">
                  <a:moveTo>
                    <a:pt x="0" y="12"/>
                  </a:moveTo>
                  <a:lnTo>
                    <a:pt x="0" y="194"/>
                  </a:lnTo>
                  <a:lnTo>
                    <a:pt x="2" y="200"/>
                  </a:lnTo>
                  <a:lnTo>
                    <a:pt x="9" y="212"/>
                  </a:lnTo>
                  <a:lnTo>
                    <a:pt x="20" y="228"/>
                  </a:lnTo>
                  <a:lnTo>
                    <a:pt x="26" y="235"/>
                  </a:lnTo>
                  <a:lnTo>
                    <a:pt x="33" y="243"/>
                  </a:lnTo>
                  <a:lnTo>
                    <a:pt x="48" y="254"/>
                  </a:lnTo>
                  <a:lnTo>
                    <a:pt x="63" y="262"/>
                  </a:lnTo>
                  <a:lnTo>
                    <a:pt x="79" y="269"/>
                  </a:lnTo>
                  <a:lnTo>
                    <a:pt x="239" y="267"/>
                  </a:lnTo>
                  <a:lnTo>
                    <a:pt x="246" y="267"/>
                  </a:lnTo>
                  <a:lnTo>
                    <a:pt x="262" y="264"/>
                  </a:lnTo>
                  <a:lnTo>
                    <a:pt x="272" y="260"/>
                  </a:lnTo>
                  <a:lnTo>
                    <a:pt x="282" y="257"/>
                  </a:lnTo>
                  <a:lnTo>
                    <a:pt x="291" y="251"/>
                  </a:lnTo>
                  <a:lnTo>
                    <a:pt x="299" y="243"/>
                  </a:lnTo>
                  <a:lnTo>
                    <a:pt x="327" y="208"/>
                  </a:lnTo>
                  <a:lnTo>
                    <a:pt x="327" y="13"/>
                  </a:lnTo>
                  <a:lnTo>
                    <a:pt x="318" y="2"/>
                  </a:lnTo>
                  <a:lnTo>
                    <a:pt x="252" y="1"/>
                  </a:lnTo>
                  <a:lnTo>
                    <a:pt x="242" y="9"/>
                  </a:lnTo>
                  <a:lnTo>
                    <a:pt x="242" y="143"/>
                  </a:lnTo>
                  <a:lnTo>
                    <a:pt x="241" y="147"/>
                  </a:lnTo>
                  <a:lnTo>
                    <a:pt x="234" y="158"/>
                  </a:lnTo>
                  <a:lnTo>
                    <a:pt x="229" y="163"/>
                  </a:lnTo>
                  <a:lnTo>
                    <a:pt x="223" y="167"/>
                  </a:lnTo>
                  <a:lnTo>
                    <a:pt x="216" y="170"/>
                  </a:lnTo>
                  <a:lnTo>
                    <a:pt x="114" y="170"/>
                  </a:lnTo>
                  <a:lnTo>
                    <a:pt x="108" y="171"/>
                  </a:lnTo>
                  <a:lnTo>
                    <a:pt x="101" y="169"/>
                  </a:lnTo>
                  <a:lnTo>
                    <a:pt x="93" y="163"/>
                  </a:lnTo>
                  <a:lnTo>
                    <a:pt x="86" y="149"/>
                  </a:lnTo>
                  <a:lnTo>
                    <a:pt x="86" y="13"/>
                  </a:lnTo>
                  <a:lnTo>
                    <a:pt x="78" y="3"/>
                  </a:lnTo>
                  <a:lnTo>
                    <a:pt x="9" y="0"/>
                  </a:lnTo>
                  <a:lnTo>
                    <a:pt x="5" y="6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362" y="1412"/>
              <a:ext cx="326" cy="305"/>
            </a:xfrm>
            <a:custGeom>
              <a:avLst/>
              <a:gdLst/>
              <a:ahLst/>
              <a:cxnLst>
                <a:cxn ang="0">
                  <a:pos x="76" y="303"/>
                </a:cxn>
                <a:cxn ang="0">
                  <a:pos x="47" y="293"/>
                </a:cxn>
                <a:cxn ang="0">
                  <a:pos x="33" y="283"/>
                </a:cxn>
                <a:cxn ang="0">
                  <a:pos x="10" y="257"/>
                </a:cxn>
                <a:cxn ang="0">
                  <a:pos x="0" y="239"/>
                </a:cxn>
                <a:cxn ang="0">
                  <a:pos x="9" y="46"/>
                </a:cxn>
                <a:cxn ang="0">
                  <a:pos x="23" y="27"/>
                </a:cxn>
                <a:cxn ang="0">
                  <a:pos x="43" y="13"/>
                </a:cxn>
                <a:cxn ang="0">
                  <a:pos x="78" y="0"/>
                </a:cxn>
                <a:cxn ang="0">
                  <a:pos x="265" y="6"/>
                </a:cxn>
                <a:cxn ang="0">
                  <a:pos x="298" y="22"/>
                </a:cxn>
                <a:cxn ang="0">
                  <a:pos x="310" y="36"/>
                </a:cxn>
                <a:cxn ang="0">
                  <a:pos x="317" y="53"/>
                </a:cxn>
                <a:cxn ang="0">
                  <a:pos x="325" y="75"/>
                </a:cxn>
                <a:cxn ang="0">
                  <a:pos x="318" y="245"/>
                </a:cxn>
                <a:cxn ang="0">
                  <a:pos x="303" y="274"/>
                </a:cxn>
                <a:cxn ang="0">
                  <a:pos x="290" y="285"/>
                </a:cxn>
                <a:cxn ang="0">
                  <a:pos x="248" y="304"/>
                </a:cxn>
                <a:cxn ang="0">
                  <a:pos x="137" y="213"/>
                </a:cxn>
                <a:cxn ang="0">
                  <a:pos x="218" y="211"/>
                </a:cxn>
                <a:cxn ang="0">
                  <a:pos x="232" y="200"/>
                </a:cxn>
                <a:cxn ang="0">
                  <a:pos x="242" y="186"/>
                </a:cxn>
                <a:cxn ang="0">
                  <a:pos x="245" y="110"/>
                </a:cxn>
                <a:cxn ang="0">
                  <a:pos x="227" y="94"/>
                </a:cxn>
                <a:cxn ang="0">
                  <a:pos x="217" y="91"/>
                </a:cxn>
                <a:cxn ang="0">
                  <a:pos x="113" y="93"/>
                </a:cxn>
                <a:cxn ang="0">
                  <a:pos x="98" y="98"/>
                </a:cxn>
                <a:cxn ang="0">
                  <a:pos x="88" y="112"/>
                </a:cxn>
                <a:cxn ang="0">
                  <a:pos x="82" y="180"/>
                </a:cxn>
                <a:cxn ang="0">
                  <a:pos x="88" y="196"/>
                </a:cxn>
                <a:cxn ang="0">
                  <a:pos x="102" y="208"/>
                </a:cxn>
                <a:cxn ang="0">
                  <a:pos x="120" y="214"/>
                </a:cxn>
                <a:cxn ang="0">
                  <a:pos x="135" y="304"/>
                </a:cxn>
              </a:cxnLst>
              <a:rect l="0" t="0" r="r" b="b"/>
              <a:pathLst>
                <a:path w="326" h="305">
                  <a:moveTo>
                    <a:pt x="135" y="304"/>
                  </a:moveTo>
                  <a:lnTo>
                    <a:pt x="76" y="303"/>
                  </a:lnTo>
                  <a:lnTo>
                    <a:pt x="60" y="299"/>
                  </a:lnTo>
                  <a:lnTo>
                    <a:pt x="47" y="293"/>
                  </a:lnTo>
                  <a:lnTo>
                    <a:pt x="39" y="288"/>
                  </a:lnTo>
                  <a:lnTo>
                    <a:pt x="33" y="283"/>
                  </a:lnTo>
                  <a:lnTo>
                    <a:pt x="20" y="270"/>
                  </a:lnTo>
                  <a:lnTo>
                    <a:pt x="10" y="257"/>
                  </a:lnTo>
                  <a:lnTo>
                    <a:pt x="2" y="246"/>
                  </a:lnTo>
                  <a:lnTo>
                    <a:pt x="0" y="239"/>
                  </a:lnTo>
                  <a:lnTo>
                    <a:pt x="0" y="61"/>
                  </a:lnTo>
                  <a:lnTo>
                    <a:pt x="9" y="46"/>
                  </a:lnTo>
                  <a:lnTo>
                    <a:pt x="17" y="34"/>
                  </a:lnTo>
                  <a:lnTo>
                    <a:pt x="23" y="27"/>
                  </a:lnTo>
                  <a:lnTo>
                    <a:pt x="30" y="22"/>
                  </a:lnTo>
                  <a:lnTo>
                    <a:pt x="43" y="13"/>
                  </a:lnTo>
                  <a:lnTo>
                    <a:pt x="60" y="6"/>
                  </a:lnTo>
                  <a:lnTo>
                    <a:pt x="78" y="0"/>
                  </a:lnTo>
                  <a:lnTo>
                    <a:pt x="244" y="0"/>
                  </a:lnTo>
                  <a:lnTo>
                    <a:pt x="265" y="6"/>
                  </a:lnTo>
                  <a:lnTo>
                    <a:pt x="283" y="13"/>
                  </a:lnTo>
                  <a:lnTo>
                    <a:pt x="298" y="22"/>
                  </a:lnTo>
                  <a:lnTo>
                    <a:pt x="305" y="28"/>
                  </a:lnTo>
                  <a:lnTo>
                    <a:pt x="310" y="36"/>
                  </a:lnTo>
                  <a:lnTo>
                    <a:pt x="314" y="44"/>
                  </a:lnTo>
                  <a:lnTo>
                    <a:pt x="317" y="53"/>
                  </a:lnTo>
                  <a:lnTo>
                    <a:pt x="323" y="68"/>
                  </a:lnTo>
                  <a:lnTo>
                    <a:pt x="325" y="75"/>
                  </a:lnTo>
                  <a:lnTo>
                    <a:pt x="325" y="227"/>
                  </a:lnTo>
                  <a:lnTo>
                    <a:pt x="318" y="245"/>
                  </a:lnTo>
                  <a:lnTo>
                    <a:pt x="311" y="260"/>
                  </a:lnTo>
                  <a:lnTo>
                    <a:pt x="303" y="274"/>
                  </a:lnTo>
                  <a:lnTo>
                    <a:pt x="297" y="280"/>
                  </a:lnTo>
                  <a:lnTo>
                    <a:pt x="290" y="285"/>
                  </a:lnTo>
                  <a:lnTo>
                    <a:pt x="271" y="294"/>
                  </a:lnTo>
                  <a:lnTo>
                    <a:pt x="248" y="304"/>
                  </a:lnTo>
                  <a:lnTo>
                    <a:pt x="135" y="304"/>
                  </a:lnTo>
                  <a:lnTo>
                    <a:pt x="137" y="213"/>
                  </a:lnTo>
                  <a:lnTo>
                    <a:pt x="211" y="213"/>
                  </a:lnTo>
                  <a:lnTo>
                    <a:pt x="218" y="211"/>
                  </a:lnTo>
                  <a:lnTo>
                    <a:pt x="225" y="207"/>
                  </a:lnTo>
                  <a:lnTo>
                    <a:pt x="232" y="200"/>
                  </a:lnTo>
                  <a:lnTo>
                    <a:pt x="238" y="192"/>
                  </a:lnTo>
                  <a:lnTo>
                    <a:pt x="242" y="186"/>
                  </a:lnTo>
                  <a:lnTo>
                    <a:pt x="245" y="180"/>
                  </a:lnTo>
                  <a:lnTo>
                    <a:pt x="245" y="110"/>
                  </a:lnTo>
                  <a:lnTo>
                    <a:pt x="233" y="97"/>
                  </a:lnTo>
                  <a:lnTo>
                    <a:pt x="227" y="94"/>
                  </a:lnTo>
                  <a:lnTo>
                    <a:pt x="222" y="91"/>
                  </a:lnTo>
                  <a:lnTo>
                    <a:pt x="217" y="91"/>
                  </a:lnTo>
                  <a:lnTo>
                    <a:pt x="122" y="91"/>
                  </a:lnTo>
                  <a:lnTo>
                    <a:pt x="113" y="93"/>
                  </a:lnTo>
                  <a:lnTo>
                    <a:pt x="105" y="95"/>
                  </a:lnTo>
                  <a:lnTo>
                    <a:pt x="98" y="98"/>
                  </a:lnTo>
                  <a:lnTo>
                    <a:pt x="93" y="104"/>
                  </a:lnTo>
                  <a:lnTo>
                    <a:pt x="88" y="112"/>
                  </a:lnTo>
                  <a:lnTo>
                    <a:pt x="82" y="121"/>
                  </a:lnTo>
                  <a:lnTo>
                    <a:pt x="82" y="180"/>
                  </a:lnTo>
                  <a:lnTo>
                    <a:pt x="85" y="189"/>
                  </a:lnTo>
                  <a:lnTo>
                    <a:pt x="88" y="196"/>
                  </a:lnTo>
                  <a:lnTo>
                    <a:pt x="95" y="203"/>
                  </a:lnTo>
                  <a:lnTo>
                    <a:pt x="102" y="208"/>
                  </a:lnTo>
                  <a:lnTo>
                    <a:pt x="110" y="211"/>
                  </a:lnTo>
                  <a:lnTo>
                    <a:pt x="120" y="214"/>
                  </a:lnTo>
                  <a:lnTo>
                    <a:pt x="137" y="214"/>
                  </a:lnTo>
                  <a:lnTo>
                    <a:pt x="135" y="30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359" y="1104"/>
              <a:ext cx="331" cy="29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0" y="64"/>
                </a:cxn>
                <a:cxn ang="0">
                  <a:pos x="12" y="45"/>
                </a:cxn>
                <a:cxn ang="0">
                  <a:pos x="23" y="30"/>
                </a:cxn>
                <a:cxn ang="0">
                  <a:pos x="30" y="24"/>
                </a:cxn>
                <a:cxn ang="0">
                  <a:pos x="35" y="20"/>
                </a:cxn>
                <a:cxn ang="0">
                  <a:pos x="72" y="2"/>
                </a:cxn>
                <a:cxn ang="0">
                  <a:pos x="317" y="0"/>
                </a:cxn>
                <a:cxn ang="0">
                  <a:pos x="329" y="8"/>
                </a:cxn>
                <a:cxn ang="0">
                  <a:pos x="330" y="81"/>
                </a:cxn>
                <a:cxn ang="0">
                  <a:pos x="325" y="89"/>
                </a:cxn>
                <a:cxn ang="0">
                  <a:pos x="102" y="91"/>
                </a:cxn>
                <a:cxn ang="0">
                  <a:pos x="101" y="91"/>
                </a:cxn>
                <a:cxn ang="0">
                  <a:pos x="98" y="92"/>
                </a:cxn>
                <a:cxn ang="0">
                  <a:pos x="93" y="95"/>
                </a:cxn>
                <a:cxn ang="0">
                  <a:pos x="88" y="100"/>
                </a:cxn>
                <a:cxn ang="0">
                  <a:pos x="87" y="105"/>
                </a:cxn>
                <a:cxn ang="0">
                  <a:pos x="86" y="109"/>
                </a:cxn>
                <a:cxn ang="0">
                  <a:pos x="86" y="175"/>
                </a:cxn>
                <a:cxn ang="0">
                  <a:pos x="87" y="179"/>
                </a:cxn>
                <a:cxn ang="0">
                  <a:pos x="90" y="188"/>
                </a:cxn>
                <a:cxn ang="0">
                  <a:pos x="94" y="191"/>
                </a:cxn>
                <a:cxn ang="0">
                  <a:pos x="97" y="193"/>
                </a:cxn>
                <a:cxn ang="0">
                  <a:pos x="100" y="193"/>
                </a:cxn>
                <a:cxn ang="0">
                  <a:pos x="317" y="193"/>
                </a:cxn>
                <a:cxn ang="0">
                  <a:pos x="329" y="198"/>
                </a:cxn>
                <a:cxn ang="0">
                  <a:pos x="330" y="281"/>
                </a:cxn>
                <a:cxn ang="0">
                  <a:pos x="319" y="289"/>
                </a:cxn>
                <a:cxn ang="0">
                  <a:pos x="10" y="290"/>
                </a:cxn>
                <a:cxn ang="0">
                  <a:pos x="0" y="281"/>
                </a:cxn>
              </a:cxnLst>
              <a:rect l="0" t="0" r="r" b="b"/>
              <a:pathLst>
                <a:path w="331" h="291">
                  <a:moveTo>
                    <a:pt x="0" y="281"/>
                  </a:moveTo>
                  <a:lnTo>
                    <a:pt x="0" y="64"/>
                  </a:lnTo>
                  <a:lnTo>
                    <a:pt x="12" y="45"/>
                  </a:lnTo>
                  <a:lnTo>
                    <a:pt x="23" y="30"/>
                  </a:lnTo>
                  <a:lnTo>
                    <a:pt x="30" y="24"/>
                  </a:lnTo>
                  <a:lnTo>
                    <a:pt x="35" y="20"/>
                  </a:lnTo>
                  <a:lnTo>
                    <a:pt x="72" y="2"/>
                  </a:lnTo>
                  <a:lnTo>
                    <a:pt x="317" y="0"/>
                  </a:lnTo>
                  <a:lnTo>
                    <a:pt x="329" y="8"/>
                  </a:lnTo>
                  <a:lnTo>
                    <a:pt x="330" y="81"/>
                  </a:lnTo>
                  <a:lnTo>
                    <a:pt x="325" y="89"/>
                  </a:lnTo>
                  <a:lnTo>
                    <a:pt x="102" y="91"/>
                  </a:lnTo>
                  <a:lnTo>
                    <a:pt x="101" y="91"/>
                  </a:lnTo>
                  <a:lnTo>
                    <a:pt x="98" y="92"/>
                  </a:lnTo>
                  <a:lnTo>
                    <a:pt x="93" y="95"/>
                  </a:lnTo>
                  <a:lnTo>
                    <a:pt x="88" y="100"/>
                  </a:lnTo>
                  <a:lnTo>
                    <a:pt x="87" y="105"/>
                  </a:lnTo>
                  <a:lnTo>
                    <a:pt x="86" y="109"/>
                  </a:lnTo>
                  <a:lnTo>
                    <a:pt x="86" y="175"/>
                  </a:lnTo>
                  <a:lnTo>
                    <a:pt x="87" y="179"/>
                  </a:lnTo>
                  <a:lnTo>
                    <a:pt x="90" y="188"/>
                  </a:lnTo>
                  <a:lnTo>
                    <a:pt x="94" y="191"/>
                  </a:lnTo>
                  <a:lnTo>
                    <a:pt x="97" y="193"/>
                  </a:lnTo>
                  <a:lnTo>
                    <a:pt x="100" y="193"/>
                  </a:lnTo>
                  <a:lnTo>
                    <a:pt x="317" y="193"/>
                  </a:lnTo>
                  <a:lnTo>
                    <a:pt x="329" y="198"/>
                  </a:lnTo>
                  <a:lnTo>
                    <a:pt x="330" y="281"/>
                  </a:lnTo>
                  <a:lnTo>
                    <a:pt x="319" y="289"/>
                  </a:lnTo>
                  <a:lnTo>
                    <a:pt x="10" y="290"/>
                  </a:lnTo>
                  <a:lnTo>
                    <a:pt x="0" y="28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racon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5496"/>
            <a:ext cx="9144000" cy="306705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Brownfield and do I have one?</a:t>
            </a:r>
            <a:r>
              <a:rPr lang="en-US" sz="4400" b="1" dirty="0">
                <a:solidFill>
                  <a:schemeClr val="bg1"/>
                </a:solidFill>
              </a:rPr>
              <a:t/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400" dirty="0" smtClean="0"/>
              <a:t>or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“Would I recognize a Brownfield if it ran up and bit me?”</a:t>
            </a:r>
            <a:endParaRPr lang="en-US" sz="2800" dirty="0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323850" y="5294312"/>
            <a:ext cx="800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eaLnBrk="1" hangingPunct="1">
              <a:spcBef>
                <a:spcPct val="20000"/>
              </a:spcBef>
            </a:pPr>
            <a:r>
              <a:rPr lang="en-US" sz="2100" dirty="0" smtClean="0"/>
              <a:t>Southwest Kansas </a:t>
            </a:r>
            <a:r>
              <a:rPr lang="en-US" sz="2100" dirty="0"/>
              <a:t>Brownfields </a:t>
            </a:r>
            <a:r>
              <a:rPr lang="en-US" sz="2100" dirty="0" smtClean="0"/>
              <a:t>101</a:t>
            </a:r>
            <a:br>
              <a:rPr lang="en-US" sz="2100" dirty="0" smtClean="0"/>
            </a:br>
            <a:r>
              <a:rPr lang="en-US" sz="2100" dirty="0" smtClean="0"/>
              <a:t>Redeveloping </a:t>
            </a:r>
            <a:r>
              <a:rPr lang="en-US" sz="2100" dirty="0"/>
              <a:t>Blighted </a:t>
            </a:r>
            <a:r>
              <a:rPr lang="en-US" sz="2100" dirty="0" smtClean="0"/>
              <a:t>Properties</a:t>
            </a:r>
          </a:p>
          <a:p>
            <a:pPr eaLnBrk="1" hangingPunct="1">
              <a:spcBef>
                <a:spcPct val="20000"/>
              </a:spcBef>
            </a:pPr>
            <a:r>
              <a:rPr lang="sv-SE" sz="1500" dirty="0"/>
              <a:t>Finnup Center – Lee Richardson </a:t>
            </a:r>
            <a:r>
              <a:rPr lang="sv-SE" sz="1500" dirty="0" smtClean="0"/>
              <a:t>Zoo -  Garden City, Kansas</a:t>
            </a:r>
            <a:endParaRPr lang="sv-SE" sz="1500" dirty="0"/>
          </a:p>
          <a:p>
            <a:pPr eaLnBrk="1" hangingPunct="1">
              <a:spcBef>
                <a:spcPct val="20000"/>
              </a:spcBef>
            </a:pPr>
            <a:r>
              <a:rPr lang="en-US" sz="1500" dirty="0" smtClean="0"/>
              <a:t>March 31, 2011</a:t>
            </a:r>
            <a:endParaRPr lang="en-US" sz="1500" dirty="0"/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 rot="5400000">
            <a:off x="7792243" y="5273162"/>
            <a:ext cx="417513" cy="1828800"/>
            <a:chOff x="164" y="1104"/>
            <a:chExt cx="526" cy="2304"/>
          </a:xfrm>
          <a:solidFill>
            <a:srgbClr val="A50021"/>
          </a:solidFill>
        </p:grpSpPr>
        <p:sp>
          <p:nvSpPr>
            <p:cNvPr id="155653" name="Freeform 5"/>
            <p:cNvSpPr>
              <a:spLocks/>
            </p:cNvSpPr>
            <p:nvPr/>
          </p:nvSpPr>
          <p:spPr bwMode="auto">
            <a:xfrm>
              <a:off x="164" y="3187"/>
              <a:ext cx="526" cy="221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0" y="12"/>
                </a:cxn>
                <a:cxn ang="0">
                  <a:pos x="15" y="1"/>
                </a:cxn>
                <a:cxn ang="0">
                  <a:pos x="525" y="0"/>
                </a:cxn>
                <a:cxn ang="0">
                  <a:pos x="525" y="79"/>
                </a:cxn>
                <a:cxn ang="0">
                  <a:pos x="510" y="89"/>
                </a:cxn>
                <a:cxn ang="0">
                  <a:pos x="309" y="90"/>
                </a:cxn>
                <a:cxn ang="0">
                  <a:pos x="109" y="90"/>
                </a:cxn>
                <a:cxn ang="0">
                  <a:pos x="103" y="89"/>
                </a:cxn>
                <a:cxn ang="0">
                  <a:pos x="99" y="90"/>
                </a:cxn>
                <a:cxn ang="0">
                  <a:pos x="98" y="93"/>
                </a:cxn>
                <a:cxn ang="0">
                  <a:pos x="97" y="96"/>
                </a:cxn>
                <a:cxn ang="0">
                  <a:pos x="95" y="155"/>
                </a:cxn>
                <a:cxn ang="0">
                  <a:pos x="95" y="207"/>
                </a:cxn>
                <a:cxn ang="0">
                  <a:pos x="95" y="210"/>
                </a:cxn>
                <a:cxn ang="0">
                  <a:pos x="92" y="214"/>
                </a:cxn>
                <a:cxn ang="0">
                  <a:pos x="87" y="217"/>
                </a:cxn>
                <a:cxn ang="0">
                  <a:pos x="68" y="220"/>
                </a:cxn>
                <a:cxn ang="0">
                  <a:pos x="40" y="220"/>
                </a:cxn>
                <a:cxn ang="0">
                  <a:pos x="0" y="219"/>
                </a:cxn>
              </a:cxnLst>
              <a:rect l="0" t="0" r="r" b="b"/>
              <a:pathLst>
                <a:path w="526" h="221">
                  <a:moveTo>
                    <a:pt x="0" y="219"/>
                  </a:moveTo>
                  <a:lnTo>
                    <a:pt x="0" y="12"/>
                  </a:lnTo>
                  <a:lnTo>
                    <a:pt x="15" y="1"/>
                  </a:lnTo>
                  <a:lnTo>
                    <a:pt x="525" y="0"/>
                  </a:lnTo>
                  <a:lnTo>
                    <a:pt x="525" y="79"/>
                  </a:lnTo>
                  <a:lnTo>
                    <a:pt x="510" y="89"/>
                  </a:lnTo>
                  <a:lnTo>
                    <a:pt x="309" y="90"/>
                  </a:lnTo>
                  <a:lnTo>
                    <a:pt x="109" y="90"/>
                  </a:lnTo>
                  <a:lnTo>
                    <a:pt x="103" y="89"/>
                  </a:lnTo>
                  <a:lnTo>
                    <a:pt x="99" y="90"/>
                  </a:lnTo>
                  <a:lnTo>
                    <a:pt x="98" y="93"/>
                  </a:lnTo>
                  <a:lnTo>
                    <a:pt x="97" y="96"/>
                  </a:lnTo>
                  <a:lnTo>
                    <a:pt x="95" y="155"/>
                  </a:lnTo>
                  <a:lnTo>
                    <a:pt x="95" y="207"/>
                  </a:lnTo>
                  <a:lnTo>
                    <a:pt x="95" y="210"/>
                  </a:lnTo>
                  <a:lnTo>
                    <a:pt x="92" y="214"/>
                  </a:lnTo>
                  <a:lnTo>
                    <a:pt x="87" y="217"/>
                  </a:lnTo>
                  <a:lnTo>
                    <a:pt x="68" y="220"/>
                  </a:lnTo>
                  <a:lnTo>
                    <a:pt x="40" y="220"/>
                  </a:lnTo>
                  <a:lnTo>
                    <a:pt x="0" y="2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>
              <a:off x="164" y="2898"/>
              <a:ext cx="526" cy="22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06"/>
                </a:cxn>
                <a:cxn ang="0">
                  <a:pos x="14" y="219"/>
                </a:cxn>
                <a:cxn ang="0">
                  <a:pos x="520" y="219"/>
                </a:cxn>
                <a:cxn ang="0">
                  <a:pos x="525" y="144"/>
                </a:cxn>
                <a:cxn ang="0">
                  <a:pos x="505" y="130"/>
                </a:cxn>
                <a:cxn ang="0">
                  <a:pos x="107" y="129"/>
                </a:cxn>
                <a:cxn ang="0">
                  <a:pos x="101" y="130"/>
                </a:cxn>
                <a:cxn ang="0">
                  <a:pos x="97" y="128"/>
                </a:cxn>
                <a:cxn ang="0">
                  <a:pos x="95" y="126"/>
                </a:cxn>
                <a:cxn ang="0">
                  <a:pos x="95" y="122"/>
                </a:cxn>
                <a:cxn ang="0">
                  <a:pos x="93" y="101"/>
                </a:cxn>
                <a:cxn ang="0">
                  <a:pos x="93" y="63"/>
                </a:cxn>
                <a:cxn ang="0">
                  <a:pos x="93" y="12"/>
                </a:cxn>
                <a:cxn ang="0">
                  <a:pos x="93" y="9"/>
                </a:cxn>
                <a:cxn ang="0">
                  <a:pos x="90" y="5"/>
                </a:cxn>
                <a:cxn ang="0">
                  <a:pos x="85" y="2"/>
                </a:cxn>
                <a:cxn ang="0">
                  <a:pos x="67" y="0"/>
                </a:cxn>
                <a:cxn ang="0">
                  <a:pos x="39" y="0"/>
                </a:cxn>
                <a:cxn ang="0">
                  <a:pos x="1" y="1"/>
                </a:cxn>
              </a:cxnLst>
              <a:rect l="0" t="0" r="r" b="b"/>
              <a:pathLst>
                <a:path w="526" h="220">
                  <a:moveTo>
                    <a:pt x="1" y="1"/>
                  </a:moveTo>
                  <a:lnTo>
                    <a:pt x="0" y="206"/>
                  </a:lnTo>
                  <a:lnTo>
                    <a:pt x="14" y="219"/>
                  </a:lnTo>
                  <a:lnTo>
                    <a:pt x="520" y="219"/>
                  </a:lnTo>
                  <a:lnTo>
                    <a:pt x="525" y="144"/>
                  </a:lnTo>
                  <a:lnTo>
                    <a:pt x="505" y="130"/>
                  </a:lnTo>
                  <a:lnTo>
                    <a:pt x="107" y="129"/>
                  </a:lnTo>
                  <a:lnTo>
                    <a:pt x="101" y="130"/>
                  </a:lnTo>
                  <a:lnTo>
                    <a:pt x="97" y="128"/>
                  </a:lnTo>
                  <a:lnTo>
                    <a:pt x="95" y="126"/>
                  </a:lnTo>
                  <a:lnTo>
                    <a:pt x="95" y="122"/>
                  </a:lnTo>
                  <a:lnTo>
                    <a:pt x="93" y="101"/>
                  </a:lnTo>
                  <a:lnTo>
                    <a:pt x="93" y="6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0" y="5"/>
                  </a:lnTo>
                  <a:lnTo>
                    <a:pt x="85" y="2"/>
                  </a:lnTo>
                  <a:lnTo>
                    <a:pt x="67" y="0"/>
                  </a:lnTo>
                  <a:lnTo>
                    <a:pt x="39" y="0"/>
                  </a:lnTo>
                  <a:lnTo>
                    <a:pt x="1" y="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5" name="Freeform 7"/>
            <p:cNvSpPr>
              <a:spLocks/>
            </p:cNvSpPr>
            <p:nvPr/>
          </p:nvSpPr>
          <p:spPr bwMode="auto">
            <a:xfrm>
              <a:off x="364" y="2719"/>
              <a:ext cx="324" cy="289"/>
            </a:xfrm>
            <a:custGeom>
              <a:avLst/>
              <a:gdLst/>
              <a:ahLst/>
              <a:cxnLst>
                <a:cxn ang="0">
                  <a:pos x="123" y="179"/>
                </a:cxn>
                <a:cxn ang="0">
                  <a:pos x="196" y="179"/>
                </a:cxn>
                <a:cxn ang="0">
                  <a:pos x="196" y="36"/>
                </a:cxn>
                <a:cxn ang="0">
                  <a:pos x="184" y="12"/>
                </a:cxn>
                <a:cxn ang="0">
                  <a:pos x="154" y="0"/>
                </a:cxn>
                <a:cxn ang="0">
                  <a:pos x="54" y="0"/>
                </a:cxn>
                <a:cxn ang="0">
                  <a:pos x="43" y="7"/>
                </a:cxn>
                <a:cxn ang="0">
                  <a:pos x="33" y="15"/>
                </a:cxn>
                <a:cxn ang="0">
                  <a:pos x="23" y="26"/>
                </a:cxn>
                <a:cxn ang="0">
                  <a:pos x="13" y="39"/>
                </a:cxn>
                <a:cxn ang="0">
                  <a:pos x="7" y="52"/>
                </a:cxn>
                <a:cxn ang="0">
                  <a:pos x="0" y="66"/>
                </a:cxn>
                <a:cxn ang="0">
                  <a:pos x="0" y="207"/>
                </a:cxn>
                <a:cxn ang="0">
                  <a:pos x="5" y="221"/>
                </a:cxn>
                <a:cxn ang="0">
                  <a:pos x="10" y="233"/>
                </a:cxn>
                <a:cxn ang="0">
                  <a:pos x="13" y="241"/>
                </a:cxn>
                <a:cxn ang="0">
                  <a:pos x="25" y="257"/>
                </a:cxn>
                <a:cxn ang="0">
                  <a:pos x="33" y="266"/>
                </a:cxn>
                <a:cxn ang="0">
                  <a:pos x="44" y="273"/>
                </a:cxn>
                <a:cxn ang="0">
                  <a:pos x="55" y="279"/>
                </a:cxn>
                <a:cxn ang="0">
                  <a:pos x="66" y="284"/>
                </a:cxn>
                <a:cxn ang="0">
                  <a:pos x="77" y="288"/>
                </a:cxn>
                <a:cxn ang="0">
                  <a:pos x="236" y="288"/>
                </a:cxn>
                <a:cxn ang="0">
                  <a:pos x="255" y="283"/>
                </a:cxn>
                <a:cxn ang="0">
                  <a:pos x="270" y="277"/>
                </a:cxn>
                <a:cxn ang="0">
                  <a:pos x="282" y="273"/>
                </a:cxn>
                <a:cxn ang="0">
                  <a:pos x="300" y="259"/>
                </a:cxn>
                <a:cxn ang="0">
                  <a:pos x="308" y="252"/>
                </a:cxn>
                <a:cxn ang="0">
                  <a:pos x="313" y="244"/>
                </a:cxn>
                <a:cxn ang="0">
                  <a:pos x="318" y="235"/>
                </a:cxn>
                <a:cxn ang="0">
                  <a:pos x="321" y="226"/>
                </a:cxn>
                <a:cxn ang="0">
                  <a:pos x="323" y="217"/>
                </a:cxn>
                <a:cxn ang="0">
                  <a:pos x="322" y="12"/>
                </a:cxn>
                <a:cxn ang="0">
                  <a:pos x="320" y="6"/>
                </a:cxn>
                <a:cxn ang="0">
                  <a:pos x="315" y="4"/>
                </a:cxn>
                <a:cxn ang="0">
                  <a:pos x="248" y="4"/>
                </a:cxn>
                <a:cxn ang="0">
                  <a:pos x="243" y="9"/>
                </a:cxn>
                <a:cxn ang="0">
                  <a:pos x="242" y="12"/>
                </a:cxn>
                <a:cxn ang="0">
                  <a:pos x="242" y="164"/>
                </a:cxn>
                <a:cxn ang="0">
                  <a:pos x="241" y="168"/>
                </a:cxn>
                <a:cxn ang="0">
                  <a:pos x="240" y="174"/>
                </a:cxn>
                <a:cxn ang="0">
                  <a:pos x="238" y="180"/>
                </a:cxn>
                <a:cxn ang="0">
                  <a:pos x="234" y="187"/>
                </a:cxn>
                <a:cxn ang="0">
                  <a:pos x="230" y="191"/>
                </a:cxn>
                <a:cxn ang="0">
                  <a:pos x="226" y="196"/>
                </a:cxn>
                <a:cxn ang="0">
                  <a:pos x="122" y="196"/>
                </a:cxn>
                <a:cxn ang="0">
                  <a:pos x="110" y="193"/>
                </a:cxn>
                <a:cxn ang="0">
                  <a:pos x="102" y="190"/>
                </a:cxn>
                <a:cxn ang="0">
                  <a:pos x="95" y="186"/>
                </a:cxn>
                <a:cxn ang="0">
                  <a:pos x="87" y="174"/>
                </a:cxn>
                <a:cxn ang="0">
                  <a:pos x="82" y="167"/>
                </a:cxn>
                <a:cxn ang="0">
                  <a:pos x="82" y="91"/>
                </a:cxn>
                <a:cxn ang="0">
                  <a:pos x="87" y="85"/>
                </a:cxn>
                <a:cxn ang="0">
                  <a:pos x="90" y="80"/>
                </a:cxn>
                <a:cxn ang="0">
                  <a:pos x="93" y="77"/>
                </a:cxn>
                <a:cxn ang="0">
                  <a:pos x="102" y="74"/>
                </a:cxn>
                <a:cxn ang="0">
                  <a:pos x="107" y="74"/>
                </a:cxn>
                <a:cxn ang="0">
                  <a:pos x="112" y="76"/>
                </a:cxn>
                <a:cxn ang="0">
                  <a:pos x="118" y="79"/>
                </a:cxn>
                <a:cxn ang="0">
                  <a:pos x="121" y="83"/>
                </a:cxn>
                <a:cxn ang="0">
                  <a:pos x="123" y="87"/>
                </a:cxn>
                <a:cxn ang="0">
                  <a:pos x="123" y="179"/>
                </a:cxn>
              </a:cxnLst>
              <a:rect l="0" t="0" r="r" b="b"/>
              <a:pathLst>
                <a:path w="324" h="289">
                  <a:moveTo>
                    <a:pt x="123" y="179"/>
                  </a:moveTo>
                  <a:lnTo>
                    <a:pt x="196" y="179"/>
                  </a:lnTo>
                  <a:lnTo>
                    <a:pt x="196" y="36"/>
                  </a:lnTo>
                  <a:lnTo>
                    <a:pt x="184" y="12"/>
                  </a:lnTo>
                  <a:lnTo>
                    <a:pt x="154" y="0"/>
                  </a:lnTo>
                  <a:lnTo>
                    <a:pt x="54" y="0"/>
                  </a:lnTo>
                  <a:lnTo>
                    <a:pt x="43" y="7"/>
                  </a:lnTo>
                  <a:lnTo>
                    <a:pt x="33" y="15"/>
                  </a:lnTo>
                  <a:lnTo>
                    <a:pt x="23" y="26"/>
                  </a:lnTo>
                  <a:lnTo>
                    <a:pt x="13" y="39"/>
                  </a:lnTo>
                  <a:lnTo>
                    <a:pt x="7" y="52"/>
                  </a:lnTo>
                  <a:lnTo>
                    <a:pt x="0" y="66"/>
                  </a:lnTo>
                  <a:lnTo>
                    <a:pt x="0" y="207"/>
                  </a:lnTo>
                  <a:lnTo>
                    <a:pt x="5" y="221"/>
                  </a:lnTo>
                  <a:lnTo>
                    <a:pt x="10" y="233"/>
                  </a:lnTo>
                  <a:lnTo>
                    <a:pt x="13" y="241"/>
                  </a:lnTo>
                  <a:lnTo>
                    <a:pt x="25" y="257"/>
                  </a:lnTo>
                  <a:lnTo>
                    <a:pt x="33" y="266"/>
                  </a:lnTo>
                  <a:lnTo>
                    <a:pt x="44" y="273"/>
                  </a:lnTo>
                  <a:lnTo>
                    <a:pt x="55" y="279"/>
                  </a:lnTo>
                  <a:lnTo>
                    <a:pt x="66" y="284"/>
                  </a:lnTo>
                  <a:lnTo>
                    <a:pt x="77" y="288"/>
                  </a:lnTo>
                  <a:lnTo>
                    <a:pt x="236" y="288"/>
                  </a:lnTo>
                  <a:lnTo>
                    <a:pt x="255" y="283"/>
                  </a:lnTo>
                  <a:lnTo>
                    <a:pt x="270" y="277"/>
                  </a:lnTo>
                  <a:lnTo>
                    <a:pt x="282" y="273"/>
                  </a:lnTo>
                  <a:lnTo>
                    <a:pt x="300" y="259"/>
                  </a:lnTo>
                  <a:lnTo>
                    <a:pt x="308" y="252"/>
                  </a:lnTo>
                  <a:lnTo>
                    <a:pt x="313" y="244"/>
                  </a:lnTo>
                  <a:lnTo>
                    <a:pt x="318" y="235"/>
                  </a:lnTo>
                  <a:lnTo>
                    <a:pt x="321" y="226"/>
                  </a:lnTo>
                  <a:lnTo>
                    <a:pt x="323" y="217"/>
                  </a:lnTo>
                  <a:lnTo>
                    <a:pt x="322" y="12"/>
                  </a:lnTo>
                  <a:lnTo>
                    <a:pt x="320" y="6"/>
                  </a:lnTo>
                  <a:lnTo>
                    <a:pt x="315" y="4"/>
                  </a:lnTo>
                  <a:lnTo>
                    <a:pt x="248" y="4"/>
                  </a:lnTo>
                  <a:lnTo>
                    <a:pt x="243" y="9"/>
                  </a:lnTo>
                  <a:lnTo>
                    <a:pt x="242" y="12"/>
                  </a:lnTo>
                  <a:lnTo>
                    <a:pt x="242" y="164"/>
                  </a:lnTo>
                  <a:lnTo>
                    <a:pt x="241" y="168"/>
                  </a:lnTo>
                  <a:lnTo>
                    <a:pt x="240" y="174"/>
                  </a:lnTo>
                  <a:lnTo>
                    <a:pt x="238" y="180"/>
                  </a:lnTo>
                  <a:lnTo>
                    <a:pt x="234" y="187"/>
                  </a:lnTo>
                  <a:lnTo>
                    <a:pt x="230" y="191"/>
                  </a:lnTo>
                  <a:lnTo>
                    <a:pt x="226" y="196"/>
                  </a:lnTo>
                  <a:lnTo>
                    <a:pt x="122" y="196"/>
                  </a:lnTo>
                  <a:lnTo>
                    <a:pt x="110" y="193"/>
                  </a:lnTo>
                  <a:lnTo>
                    <a:pt x="102" y="190"/>
                  </a:lnTo>
                  <a:lnTo>
                    <a:pt x="95" y="186"/>
                  </a:lnTo>
                  <a:lnTo>
                    <a:pt x="87" y="174"/>
                  </a:lnTo>
                  <a:lnTo>
                    <a:pt x="82" y="167"/>
                  </a:lnTo>
                  <a:lnTo>
                    <a:pt x="82" y="91"/>
                  </a:lnTo>
                  <a:lnTo>
                    <a:pt x="87" y="85"/>
                  </a:lnTo>
                  <a:lnTo>
                    <a:pt x="90" y="80"/>
                  </a:lnTo>
                  <a:lnTo>
                    <a:pt x="93" y="77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2" y="76"/>
                  </a:lnTo>
                  <a:lnTo>
                    <a:pt x="118" y="79"/>
                  </a:lnTo>
                  <a:lnTo>
                    <a:pt x="121" y="83"/>
                  </a:lnTo>
                  <a:lnTo>
                    <a:pt x="123" y="87"/>
                  </a:lnTo>
                  <a:lnTo>
                    <a:pt x="123" y="17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>
              <a:off x="359" y="2010"/>
              <a:ext cx="329" cy="300"/>
            </a:xfrm>
            <a:custGeom>
              <a:avLst/>
              <a:gdLst/>
              <a:ahLst/>
              <a:cxnLst>
                <a:cxn ang="0">
                  <a:pos x="129" y="109"/>
                </a:cxn>
                <a:cxn ang="0">
                  <a:pos x="139" y="261"/>
                </a:cxn>
                <a:cxn ang="0">
                  <a:pos x="152" y="281"/>
                </a:cxn>
                <a:cxn ang="0">
                  <a:pos x="174" y="292"/>
                </a:cxn>
                <a:cxn ang="0">
                  <a:pos x="209" y="299"/>
                </a:cxn>
                <a:cxn ang="0">
                  <a:pos x="251" y="297"/>
                </a:cxn>
                <a:cxn ang="0">
                  <a:pos x="276" y="291"/>
                </a:cxn>
                <a:cxn ang="0">
                  <a:pos x="296" y="281"/>
                </a:cxn>
                <a:cxn ang="0">
                  <a:pos x="312" y="266"/>
                </a:cxn>
                <a:cxn ang="0">
                  <a:pos x="321" y="248"/>
                </a:cxn>
                <a:cxn ang="0">
                  <a:pos x="328" y="227"/>
                </a:cxn>
                <a:cxn ang="0">
                  <a:pos x="328" y="81"/>
                </a:cxn>
                <a:cxn ang="0">
                  <a:pos x="323" y="56"/>
                </a:cxn>
                <a:cxn ang="0">
                  <a:pos x="316" y="39"/>
                </a:cxn>
                <a:cxn ang="0">
                  <a:pos x="302" y="22"/>
                </a:cxn>
                <a:cxn ang="0">
                  <a:pos x="285" y="9"/>
                </a:cxn>
                <a:cxn ang="0">
                  <a:pos x="271" y="4"/>
                </a:cxn>
                <a:cxn ang="0">
                  <a:pos x="256" y="1"/>
                </a:cxn>
                <a:cxn ang="0">
                  <a:pos x="92" y="0"/>
                </a:cxn>
                <a:cxn ang="0">
                  <a:pos x="78" y="1"/>
                </a:cxn>
                <a:cxn ang="0">
                  <a:pos x="63" y="6"/>
                </a:cxn>
                <a:cxn ang="0">
                  <a:pos x="45" y="15"/>
                </a:cxn>
                <a:cxn ang="0">
                  <a:pos x="25" y="32"/>
                </a:cxn>
                <a:cxn ang="0">
                  <a:pos x="8" y="52"/>
                </a:cxn>
                <a:cxn ang="0">
                  <a:pos x="0" y="70"/>
                </a:cxn>
                <a:cxn ang="0">
                  <a:pos x="9" y="287"/>
                </a:cxn>
                <a:cxn ang="0">
                  <a:pos x="77" y="288"/>
                </a:cxn>
                <a:cxn ang="0">
                  <a:pos x="86" y="276"/>
                </a:cxn>
                <a:cxn ang="0">
                  <a:pos x="85" y="120"/>
                </a:cxn>
                <a:cxn ang="0">
                  <a:pos x="90" y="108"/>
                </a:cxn>
                <a:cxn ang="0">
                  <a:pos x="99" y="96"/>
                </a:cxn>
                <a:cxn ang="0">
                  <a:pos x="206" y="92"/>
                </a:cxn>
                <a:cxn ang="0">
                  <a:pos x="227" y="98"/>
                </a:cxn>
                <a:cxn ang="0">
                  <a:pos x="238" y="107"/>
                </a:cxn>
                <a:cxn ang="0">
                  <a:pos x="246" y="121"/>
                </a:cxn>
                <a:cxn ang="0">
                  <a:pos x="242" y="203"/>
                </a:cxn>
                <a:cxn ang="0">
                  <a:pos x="234" y="211"/>
                </a:cxn>
                <a:cxn ang="0">
                  <a:pos x="221" y="214"/>
                </a:cxn>
                <a:cxn ang="0">
                  <a:pos x="211" y="209"/>
                </a:cxn>
                <a:cxn ang="0">
                  <a:pos x="204" y="201"/>
                </a:cxn>
              </a:cxnLst>
              <a:rect l="0" t="0" r="r" b="b"/>
              <a:pathLst>
                <a:path w="329" h="300">
                  <a:moveTo>
                    <a:pt x="204" y="109"/>
                  </a:moveTo>
                  <a:lnTo>
                    <a:pt x="129" y="109"/>
                  </a:lnTo>
                  <a:lnTo>
                    <a:pt x="129" y="245"/>
                  </a:lnTo>
                  <a:lnTo>
                    <a:pt x="139" y="261"/>
                  </a:lnTo>
                  <a:lnTo>
                    <a:pt x="144" y="270"/>
                  </a:lnTo>
                  <a:lnTo>
                    <a:pt x="152" y="281"/>
                  </a:lnTo>
                  <a:lnTo>
                    <a:pt x="163" y="287"/>
                  </a:lnTo>
                  <a:lnTo>
                    <a:pt x="174" y="292"/>
                  </a:lnTo>
                  <a:lnTo>
                    <a:pt x="188" y="296"/>
                  </a:lnTo>
                  <a:lnTo>
                    <a:pt x="209" y="299"/>
                  </a:lnTo>
                  <a:lnTo>
                    <a:pt x="244" y="298"/>
                  </a:lnTo>
                  <a:lnTo>
                    <a:pt x="251" y="297"/>
                  </a:lnTo>
                  <a:lnTo>
                    <a:pt x="266" y="294"/>
                  </a:lnTo>
                  <a:lnTo>
                    <a:pt x="276" y="291"/>
                  </a:lnTo>
                  <a:lnTo>
                    <a:pt x="286" y="287"/>
                  </a:lnTo>
                  <a:lnTo>
                    <a:pt x="296" y="281"/>
                  </a:lnTo>
                  <a:lnTo>
                    <a:pt x="304" y="275"/>
                  </a:lnTo>
                  <a:lnTo>
                    <a:pt x="312" y="266"/>
                  </a:lnTo>
                  <a:lnTo>
                    <a:pt x="317" y="258"/>
                  </a:lnTo>
                  <a:lnTo>
                    <a:pt x="321" y="248"/>
                  </a:lnTo>
                  <a:lnTo>
                    <a:pt x="325" y="241"/>
                  </a:lnTo>
                  <a:lnTo>
                    <a:pt x="328" y="227"/>
                  </a:lnTo>
                  <a:lnTo>
                    <a:pt x="328" y="223"/>
                  </a:lnTo>
                  <a:lnTo>
                    <a:pt x="328" y="81"/>
                  </a:lnTo>
                  <a:lnTo>
                    <a:pt x="326" y="68"/>
                  </a:lnTo>
                  <a:lnTo>
                    <a:pt x="323" y="56"/>
                  </a:lnTo>
                  <a:lnTo>
                    <a:pt x="320" y="46"/>
                  </a:lnTo>
                  <a:lnTo>
                    <a:pt x="316" y="39"/>
                  </a:lnTo>
                  <a:lnTo>
                    <a:pt x="310" y="31"/>
                  </a:lnTo>
                  <a:lnTo>
                    <a:pt x="302" y="22"/>
                  </a:lnTo>
                  <a:lnTo>
                    <a:pt x="291" y="12"/>
                  </a:lnTo>
                  <a:lnTo>
                    <a:pt x="285" y="9"/>
                  </a:lnTo>
                  <a:lnTo>
                    <a:pt x="278" y="6"/>
                  </a:lnTo>
                  <a:lnTo>
                    <a:pt x="271" y="4"/>
                  </a:lnTo>
                  <a:lnTo>
                    <a:pt x="265" y="2"/>
                  </a:lnTo>
                  <a:lnTo>
                    <a:pt x="256" y="1"/>
                  </a:lnTo>
                  <a:lnTo>
                    <a:pt x="251" y="1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3" y="6"/>
                  </a:lnTo>
                  <a:lnTo>
                    <a:pt x="54" y="9"/>
                  </a:lnTo>
                  <a:lnTo>
                    <a:pt x="45" y="15"/>
                  </a:lnTo>
                  <a:lnTo>
                    <a:pt x="32" y="25"/>
                  </a:lnTo>
                  <a:lnTo>
                    <a:pt x="25" y="32"/>
                  </a:lnTo>
                  <a:lnTo>
                    <a:pt x="13" y="43"/>
                  </a:lnTo>
                  <a:lnTo>
                    <a:pt x="8" y="52"/>
                  </a:lnTo>
                  <a:lnTo>
                    <a:pt x="3" y="61"/>
                  </a:lnTo>
                  <a:lnTo>
                    <a:pt x="0" y="70"/>
                  </a:lnTo>
                  <a:lnTo>
                    <a:pt x="0" y="280"/>
                  </a:lnTo>
                  <a:lnTo>
                    <a:pt x="9" y="287"/>
                  </a:lnTo>
                  <a:lnTo>
                    <a:pt x="11" y="288"/>
                  </a:lnTo>
                  <a:lnTo>
                    <a:pt x="77" y="288"/>
                  </a:lnTo>
                  <a:lnTo>
                    <a:pt x="84" y="280"/>
                  </a:lnTo>
                  <a:lnTo>
                    <a:pt x="86" y="276"/>
                  </a:lnTo>
                  <a:lnTo>
                    <a:pt x="86" y="124"/>
                  </a:lnTo>
                  <a:lnTo>
                    <a:pt x="85" y="120"/>
                  </a:lnTo>
                  <a:lnTo>
                    <a:pt x="86" y="115"/>
                  </a:lnTo>
                  <a:lnTo>
                    <a:pt x="90" y="108"/>
                  </a:lnTo>
                  <a:lnTo>
                    <a:pt x="94" y="100"/>
                  </a:lnTo>
                  <a:lnTo>
                    <a:pt x="99" y="96"/>
                  </a:lnTo>
                  <a:lnTo>
                    <a:pt x="103" y="92"/>
                  </a:lnTo>
                  <a:lnTo>
                    <a:pt x="206" y="92"/>
                  </a:lnTo>
                  <a:lnTo>
                    <a:pt x="217" y="95"/>
                  </a:lnTo>
                  <a:lnTo>
                    <a:pt x="227" y="98"/>
                  </a:lnTo>
                  <a:lnTo>
                    <a:pt x="234" y="103"/>
                  </a:lnTo>
                  <a:lnTo>
                    <a:pt x="238" y="107"/>
                  </a:lnTo>
                  <a:lnTo>
                    <a:pt x="242" y="113"/>
                  </a:lnTo>
                  <a:lnTo>
                    <a:pt x="246" y="121"/>
                  </a:lnTo>
                  <a:lnTo>
                    <a:pt x="246" y="197"/>
                  </a:lnTo>
                  <a:lnTo>
                    <a:pt x="242" y="203"/>
                  </a:lnTo>
                  <a:lnTo>
                    <a:pt x="239" y="208"/>
                  </a:lnTo>
                  <a:lnTo>
                    <a:pt x="234" y="211"/>
                  </a:lnTo>
                  <a:lnTo>
                    <a:pt x="227" y="213"/>
                  </a:lnTo>
                  <a:lnTo>
                    <a:pt x="221" y="214"/>
                  </a:lnTo>
                  <a:lnTo>
                    <a:pt x="215" y="212"/>
                  </a:lnTo>
                  <a:lnTo>
                    <a:pt x="211" y="209"/>
                  </a:lnTo>
                  <a:lnTo>
                    <a:pt x="206" y="205"/>
                  </a:lnTo>
                  <a:lnTo>
                    <a:pt x="204" y="201"/>
                  </a:lnTo>
                  <a:lnTo>
                    <a:pt x="204" y="10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7" name="Freeform 9"/>
            <p:cNvSpPr>
              <a:spLocks/>
            </p:cNvSpPr>
            <p:nvPr/>
          </p:nvSpPr>
          <p:spPr bwMode="auto">
            <a:xfrm>
              <a:off x="362" y="2508"/>
              <a:ext cx="326" cy="18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0" y="0"/>
                </a:cxn>
                <a:cxn ang="0">
                  <a:pos x="80" y="69"/>
                </a:cxn>
                <a:cxn ang="0">
                  <a:pos x="80" y="72"/>
                </a:cxn>
                <a:cxn ang="0">
                  <a:pos x="82" y="76"/>
                </a:cxn>
                <a:cxn ang="0">
                  <a:pos x="85" y="81"/>
                </a:cxn>
                <a:cxn ang="0">
                  <a:pos x="90" y="86"/>
                </a:cxn>
                <a:cxn ang="0">
                  <a:pos x="95" y="88"/>
                </a:cxn>
                <a:cxn ang="0">
                  <a:pos x="98" y="89"/>
                </a:cxn>
                <a:cxn ang="0">
                  <a:pos x="100" y="89"/>
                </a:cxn>
                <a:cxn ang="0">
                  <a:pos x="318" y="89"/>
                </a:cxn>
                <a:cxn ang="0">
                  <a:pos x="325" y="94"/>
                </a:cxn>
                <a:cxn ang="0">
                  <a:pos x="325" y="176"/>
                </a:cxn>
                <a:cxn ang="0">
                  <a:pos x="322" y="182"/>
                </a:cxn>
                <a:cxn ang="0">
                  <a:pos x="72" y="182"/>
                </a:cxn>
                <a:cxn ang="0">
                  <a:pos x="55" y="175"/>
                </a:cxn>
                <a:cxn ang="0">
                  <a:pos x="41" y="169"/>
                </a:cxn>
                <a:cxn ang="0">
                  <a:pos x="30" y="161"/>
                </a:cxn>
                <a:cxn ang="0">
                  <a:pos x="26" y="157"/>
                </a:cxn>
                <a:cxn ang="0">
                  <a:pos x="20" y="150"/>
                </a:cxn>
                <a:cxn ang="0">
                  <a:pos x="11" y="133"/>
                </a:cxn>
                <a:cxn ang="0">
                  <a:pos x="0" y="110"/>
                </a:cxn>
                <a:cxn ang="0">
                  <a:pos x="1" y="0"/>
                </a:cxn>
              </a:cxnLst>
              <a:rect l="0" t="0" r="r" b="b"/>
              <a:pathLst>
                <a:path w="326" h="183">
                  <a:moveTo>
                    <a:pt x="1" y="0"/>
                  </a:moveTo>
                  <a:lnTo>
                    <a:pt x="80" y="0"/>
                  </a:lnTo>
                  <a:lnTo>
                    <a:pt x="80" y="69"/>
                  </a:lnTo>
                  <a:lnTo>
                    <a:pt x="80" y="72"/>
                  </a:lnTo>
                  <a:lnTo>
                    <a:pt x="82" y="76"/>
                  </a:lnTo>
                  <a:lnTo>
                    <a:pt x="85" y="81"/>
                  </a:lnTo>
                  <a:lnTo>
                    <a:pt x="90" y="86"/>
                  </a:lnTo>
                  <a:lnTo>
                    <a:pt x="95" y="88"/>
                  </a:lnTo>
                  <a:lnTo>
                    <a:pt x="98" y="89"/>
                  </a:lnTo>
                  <a:lnTo>
                    <a:pt x="100" y="89"/>
                  </a:lnTo>
                  <a:lnTo>
                    <a:pt x="318" y="89"/>
                  </a:lnTo>
                  <a:lnTo>
                    <a:pt x="325" y="94"/>
                  </a:lnTo>
                  <a:lnTo>
                    <a:pt x="325" y="176"/>
                  </a:lnTo>
                  <a:lnTo>
                    <a:pt x="322" y="182"/>
                  </a:lnTo>
                  <a:lnTo>
                    <a:pt x="72" y="182"/>
                  </a:lnTo>
                  <a:lnTo>
                    <a:pt x="55" y="175"/>
                  </a:lnTo>
                  <a:lnTo>
                    <a:pt x="41" y="169"/>
                  </a:lnTo>
                  <a:lnTo>
                    <a:pt x="30" y="161"/>
                  </a:lnTo>
                  <a:lnTo>
                    <a:pt x="26" y="157"/>
                  </a:lnTo>
                  <a:lnTo>
                    <a:pt x="20" y="150"/>
                  </a:lnTo>
                  <a:lnTo>
                    <a:pt x="11" y="133"/>
                  </a:lnTo>
                  <a:lnTo>
                    <a:pt x="0" y="110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8" name="Freeform 10"/>
            <p:cNvSpPr>
              <a:spLocks/>
            </p:cNvSpPr>
            <p:nvPr/>
          </p:nvSpPr>
          <p:spPr bwMode="auto">
            <a:xfrm>
              <a:off x="359" y="2315"/>
              <a:ext cx="331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67"/>
                </a:cxn>
                <a:cxn ang="0">
                  <a:pos x="80" y="72"/>
                </a:cxn>
                <a:cxn ang="0">
                  <a:pos x="82" y="76"/>
                </a:cxn>
                <a:cxn ang="0">
                  <a:pos x="86" y="82"/>
                </a:cxn>
                <a:cxn ang="0">
                  <a:pos x="92" y="87"/>
                </a:cxn>
                <a:cxn ang="0">
                  <a:pos x="94" y="88"/>
                </a:cxn>
                <a:cxn ang="0">
                  <a:pos x="96" y="88"/>
                </a:cxn>
                <a:cxn ang="0">
                  <a:pos x="101" y="88"/>
                </a:cxn>
                <a:cxn ang="0">
                  <a:pos x="325" y="88"/>
                </a:cxn>
                <a:cxn ang="0">
                  <a:pos x="329" y="92"/>
                </a:cxn>
                <a:cxn ang="0">
                  <a:pos x="330" y="174"/>
                </a:cxn>
                <a:cxn ang="0">
                  <a:pos x="325" y="180"/>
                </a:cxn>
                <a:cxn ang="0">
                  <a:pos x="75" y="180"/>
                </a:cxn>
                <a:cxn ang="0">
                  <a:pos x="57" y="173"/>
                </a:cxn>
                <a:cxn ang="0">
                  <a:pos x="42" y="166"/>
                </a:cxn>
                <a:cxn ang="0">
                  <a:pos x="30" y="159"/>
                </a:cxn>
                <a:cxn ang="0">
                  <a:pos x="26" y="155"/>
                </a:cxn>
                <a:cxn ang="0">
                  <a:pos x="20" y="148"/>
                </a:cxn>
                <a:cxn ang="0">
                  <a:pos x="11" y="131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331" h="181">
                  <a:moveTo>
                    <a:pt x="0" y="0"/>
                  </a:moveTo>
                  <a:lnTo>
                    <a:pt x="82" y="0"/>
                  </a:lnTo>
                  <a:lnTo>
                    <a:pt x="82" y="67"/>
                  </a:lnTo>
                  <a:lnTo>
                    <a:pt x="80" y="72"/>
                  </a:lnTo>
                  <a:lnTo>
                    <a:pt x="82" y="76"/>
                  </a:lnTo>
                  <a:lnTo>
                    <a:pt x="86" y="82"/>
                  </a:lnTo>
                  <a:lnTo>
                    <a:pt x="92" y="87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1" y="88"/>
                  </a:lnTo>
                  <a:lnTo>
                    <a:pt x="325" y="88"/>
                  </a:lnTo>
                  <a:lnTo>
                    <a:pt x="329" y="92"/>
                  </a:lnTo>
                  <a:lnTo>
                    <a:pt x="330" y="174"/>
                  </a:lnTo>
                  <a:lnTo>
                    <a:pt x="325" y="180"/>
                  </a:lnTo>
                  <a:lnTo>
                    <a:pt x="75" y="180"/>
                  </a:lnTo>
                  <a:lnTo>
                    <a:pt x="57" y="173"/>
                  </a:lnTo>
                  <a:lnTo>
                    <a:pt x="42" y="166"/>
                  </a:lnTo>
                  <a:lnTo>
                    <a:pt x="30" y="159"/>
                  </a:lnTo>
                  <a:lnTo>
                    <a:pt x="26" y="155"/>
                  </a:lnTo>
                  <a:lnTo>
                    <a:pt x="20" y="148"/>
                  </a:lnTo>
                  <a:lnTo>
                    <a:pt x="11" y="131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9" name="Freeform 11"/>
            <p:cNvSpPr>
              <a:spLocks/>
            </p:cNvSpPr>
            <p:nvPr/>
          </p:nvSpPr>
          <p:spPr bwMode="auto">
            <a:xfrm>
              <a:off x="362" y="1727"/>
              <a:ext cx="328" cy="27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94"/>
                </a:cxn>
                <a:cxn ang="0">
                  <a:pos x="2" y="200"/>
                </a:cxn>
                <a:cxn ang="0">
                  <a:pos x="9" y="212"/>
                </a:cxn>
                <a:cxn ang="0">
                  <a:pos x="20" y="228"/>
                </a:cxn>
                <a:cxn ang="0">
                  <a:pos x="26" y="235"/>
                </a:cxn>
                <a:cxn ang="0">
                  <a:pos x="33" y="243"/>
                </a:cxn>
                <a:cxn ang="0">
                  <a:pos x="48" y="254"/>
                </a:cxn>
                <a:cxn ang="0">
                  <a:pos x="63" y="262"/>
                </a:cxn>
                <a:cxn ang="0">
                  <a:pos x="79" y="269"/>
                </a:cxn>
                <a:cxn ang="0">
                  <a:pos x="239" y="267"/>
                </a:cxn>
                <a:cxn ang="0">
                  <a:pos x="246" y="267"/>
                </a:cxn>
                <a:cxn ang="0">
                  <a:pos x="262" y="264"/>
                </a:cxn>
                <a:cxn ang="0">
                  <a:pos x="272" y="260"/>
                </a:cxn>
                <a:cxn ang="0">
                  <a:pos x="282" y="257"/>
                </a:cxn>
                <a:cxn ang="0">
                  <a:pos x="291" y="251"/>
                </a:cxn>
                <a:cxn ang="0">
                  <a:pos x="299" y="243"/>
                </a:cxn>
                <a:cxn ang="0">
                  <a:pos x="327" y="208"/>
                </a:cxn>
                <a:cxn ang="0">
                  <a:pos x="327" y="13"/>
                </a:cxn>
                <a:cxn ang="0">
                  <a:pos x="318" y="2"/>
                </a:cxn>
                <a:cxn ang="0">
                  <a:pos x="252" y="1"/>
                </a:cxn>
                <a:cxn ang="0">
                  <a:pos x="242" y="9"/>
                </a:cxn>
                <a:cxn ang="0">
                  <a:pos x="242" y="143"/>
                </a:cxn>
                <a:cxn ang="0">
                  <a:pos x="241" y="147"/>
                </a:cxn>
                <a:cxn ang="0">
                  <a:pos x="234" y="158"/>
                </a:cxn>
                <a:cxn ang="0">
                  <a:pos x="229" y="163"/>
                </a:cxn>
                <a:cxn ang="0">
                  <a:pos x="223" y="167"/>
                </a:cxn>
                <a:cxn ang="0">
                  <a:pos x="216" y="170"/>
                </a:cxn>
                <a:cxn ang="0">
                  <a:pos x="114" y="170"/>
                </a:cxn>
                <a:cxn ang="0">
                  <a:pos x="108" y="171"/>
                </a:cxn>
                <a:cxn ang="0">
                  <a:pos x="101" y="169"/>
                </a:cxn>
                <a:cxn ang="0">
                  <a:pos x="93" y="163"/>
                </a:cxn>
                <a:cxn ang="0">
                  <a:pos x="86" y="149"/>
                </a:cxn>
                <a:cxn ang="0">
                  <a:pos x="86" y="13"/>
                </a:cxn>
                <a:cxn ang="0">
                  <a:pos x="78" y="3"/>
                </a:cxn>
                <a:cxn ang="0">
                  <a:pos x="9" y="0"/>
                </a:cxn>
                <a:cxn ang="0">
                  <a:pos x="5" y="6"/>
                </a:cxn>
                <a:cxn ang="0">
                  <a:pos x="0" y="12"/>
                </a:cxn>
              </a:cxnLst>
              <a:rect l="0" t="0" r="r" b="b"/>
              <a:pathLst>
                <a:path w="328" h="270">
                  <a:moveTo>
                    <a:pt x="0" y="12"/>
                  </a:moveTo>
                  <a:lnTo>
                    <a:pt x="0" y="194"/>
                  </a:lnTo>
                  <a:lnTo>
                    <a:pt x="2" y="200"/>
                  </a:lnTo>
                  <a:lnTo>
                    <a:pt x="9" y="212"/>
                  </a:lnTo>
                  <a:lnTo>
                    <a:pt x="20" y="228"/>
                  </a:lnTo>
                  <a:lnTo>
                    <a:pt x="26" y="235"/>
                  </a:lnTo>
                  <a:lnTo>
                    <a:pt x="33" y="243"/>
                  </a:lnTo>
                  <a:lnTo>
                    <a:pt x="48" y="254"/>
                  </a:lnTo>
                  <a:lnTo>
                    <a:pt x="63" y="262"/>
                  </a:lnTo>
                  <a:lnTo>
                    <a:pt x="79" y="269"/>
                  </a:lnTo>
                  <a:lnTo>
                    <a:pt x="239" y="267"/>
                  </a:lnTo>
                  <a:lnTo>
                    <a:pt x="246" y="267"/>
                  </a:lnTo>
                  <a:lnTo>
                    <a:pt x="262" y="264"/>
                  </a:lnTo>
                  <a:lnTo>
                    <a:pt x="272" y="260"/>
                  </a:lnTo>
                  <a:lnTo>
                    <a:pt x="282" y="257"/>
                  </a:lnTo>
                  <a:lnTo>
                    <a:pt x="291" y="251"/>
                  </a:lnTo>
                  <a:lnTo>
                    <a:pt x="299" y="243"/>
                  </a:lnTo>
                  <a:lnTo>
                    <a:pt x="327" y="208"/>
                  </a:lnTo>
                  <a:lnTo>
                    <a:pt x="327" y="13"/>
                  </a:lnTo>
                  <a:lnTo>
                    <a:pt x="318" y="2"/>
                  </a:lnTo>
                  <a:lnTo>
                    <a:pt x="252" y="1"/>
                  </a:lnTo>
                  <a:lnTo>
                    <a:pt x="242" y="9"/>
                  </a:lnTo>
                  <a:lnTo>
                    <a:pt x="242" y="143"/>
                  </a:lnTo>
                  <a:lnTo>
                    <a:pt x="241" y="147"/>
                  </a:lnTo>
                  <a:lnTo>
                    <a:pt x="234" y="158"/>
                  </a:lnTo>
                  <a:lnTo>
                    <a:pt x="229" y="163"/>
                  </a:lnTo>
                  <a:lnTo>
                    <a:pt x="223" y="167"/>
                  </a:lnTo>
                  <a:lnTo>
                    <a:pt x="216" y="170"/>
                  </a:lnTo>
                  <a:lnTo>
                    <a:pt x="114" y="170"/>
                  </a:lnTo>
                  <a:lnTo>
                    <a:pt x="108" y="171"/>
                  </a:lnTo>
                  <a:lnTo>
                    <a:pt x="101" y="169"/>
                  </a:lnTo>
                  <a:lnTo>
                    <a:pt x="93" y="163"/>
                  </a:lnTo>
                  <a:lnTo>
                    <a:pt x="86" y="149"/>
                  </a:lnTo>
                  <a:lnTo>
                    <a:pt x="86" y="13"/>
                  </a:lnTo>
                  <a:lnTo>
                    <a:pt x="78" y="3"/>
                  </a:lnTo>
                  <a:lnTo>
                    <a:pt x="9" y="0"/>
                  </a:lnTo>
                  <a:lnTo>
                    <a:pt x="5" y="6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60" name="Freeform 12"/>
            <p:cNvSpPr>
              <a:spLocks/>
            </p:cNvSpPr>
            <p:nvPr/>
          </p:nvSpPr>
          <p:spPr bwMode="auto">
            <a:xfrm>
              <a:off x="362" y="1412"/>
              <a:ext cx="326" cy="305"/>
            </a:xfrm>
            <a:custGeom>
              <a:avLst/>
              <a:gdLst/>
              <a:ahLst/>
              <a:cxnLst>
                <a:cxn ang="0">
                  <a:pos x="76" y="303"/>
                </a:cxn>
                <a:cxn ang="0">
                  <a:pos x="47" y="293"/>
                </a:cxn>
                <a:cxn ang="0">
                  <a:pos x="33" y="283"/>
                </a:cxn>
                <a:cxn ang="0">
                  <a:pos x="10" y="257"/>
                </a:cxn>
                <a:cxn ang="0">
                  <a:pos x="0" y="239"/>
                </a:cxn>
                <a:cxn ang="0">
                  <a:pos x="9" y="46"/>
                </a:cxn>
                <a:cxn ang="0">
                  <a:pos x="23" y="27"/>
                </a:cxn>
                <a:cxn ang="0">
                  <a:pos x="43" y="13"/>
                </a:cxn>
                <a:cxn ang="0">
                  <a:pos x="78" y="0"/>
                </a:cxn>
                <a:cxn ang="0">
                  <a:pos x="265" y="6"/>
                </a:cxn>
                <a:cxn ang="0">
                  <a:pos x="298" y="22"/>
                </a:cxn>
                <a:cxn ang="0">
                  <a:pos x="310" y="36"/>
                </a:cxn>
                <a:cxn ang="0">
                  <a:pos x="317" y="53"/>
                </a:cxn>
                <a:cxn ang="0">
                  <a:pos x="325" y="75"/>
                </a:cxn>
                <a:cxn ang="0">
                  <a:pos x="318" y="245"/>
                </a:cxn>
                <a:cxn ang="0">
                  <a:pos x="303" y="274"/>
                </a:cxn>
                <a:cxn ang="0">
                  <a:pos x="290" y="285"/>
                </a:cxn>
                <a:cxn ang="0">
                  <a:pos x="248" y="304"/>
                </a:cxn>
                <a:cxn ang="0">
                  <a:pos x="137" y="213"/>
                </a:cxn>
                <a:cxn ang="0">
                  <a:pos x="218" y="211"/>
                </a:cxn>
                <a:cxn ang="0">
                  <a:pos x="232" y="200"/>
                </a:cxn>
                <a:cxn ang="0">
                  <a:pos x="242" y="186"/>
                </a:cxn>
                <a:cxn ang="0">
                  <a:pos x="245" y="110"/>
                </a:cxn>
                <a:cxn ang="0">
                  <a:pos x="227" y="94"/>
                </a:cxn>
                <a:cxn ang="0">
                  <a:pos x="217" y="91"/>
                </a:cxn>
                <a:cxn ang="0">
                  <a:pos x="113" y="93"/>
                </a:cxn>
                <a:cxn ang="0">
                  <a:pos x="98" y="98"/>
                </a:cxn>
                <a:cxn ang="0">
                  <a:pos x="88" y="112"/>
                </a:cxn>
                <a:cxn ang="0">
                  <a:pos x="82" y="180"/>
                </a:cxn>
                <a:cxn ang="0">
                  <a:pos x="88" y="196"/>
                </a:cxn>
                <a:cxn ang="0">
                  <a:pos x="102" y="208"/>
                </a:cxn>
                <a:cxn ang="0">
                  <a:pos x="120" y="214"/>
                </a:cxn>
                <a:cxn ang="0">
                  <a:pos x="135" y="304"/>
                </a:cxn>
              </a:cxnLst>
              <a:rect l="0" t="0" r="r" b="b"/>
              <a:pathLst>
                <a:path w="326" h="305">
                  <a:moveTo>
                    <a:pt x="135" y="304"/>
                  </a:moveTo>
                  <a:lnTo>
                    <a:pt x="76" y="303"/>
                  </a:lnTo>
                  <a:lnTo>
                    <a:pt x="60" y="299"/>
                  </a:lnTo>
                  <a:lnTo>
                    <a:pt x="47" y="293"/>
                  </a:lnTo>
                  <a:lnTo>
                    <a:pt x="39" y="288"/>
                  </a:lnTo>
                  <a:lnTo>
                    <a:pt x="33" y="283"/>
                  </a:lnTo>
                  <a:lnTo>
                    <a:pt x="20" y="270"/>
                  </a:lnTo>
                  <a:lnTo>
                    <a:pt x="10" y="257"/>
                  </a:lnTo>
                  <a:lnTo>
                    <a:pt x="2" y="246"/>
                  </a:lnTo>
                  <a:lnTo>
                    <a:pt x="0" y="239"/>
                  </a:lnTo>
                  <a:lnTo>
                    <a:pt x="0" y="61"/>
                  </a:lnTo>
                  <a:lnTo>
                    <a:pt x="9" y="46"/>
                  </a:lnTo>
                  <a:lnTo>
                    <a:pt x="17" y="34"/>
                  </a:lnTo>
                  <a:lnTo>
                    <a:pt x="23" y="27"/>
                  </a:lnTo>
                  <a:lnTo>
                    <a:pt x="30" y="22"/>
                  </a:lnTo>
                  <a:lnTo>
                    <a:pt x="43" y="13"/>
                  </a:lnTo>
                  <a:lnTo>
                    <a:pt x="60" y="6"/>
                  </a:lnTo>
                  <a:lnTo>
                    <a:pt x="78" y="0"/>
                  </a:lnTo>
                  <a:lnTo>
                    <a:pt x="244" y="0"/>
                  </a:lnTo>
                  <a:lnTo>
                    <a:pt x="265" y="6"/>
                  </a:lnTo>
                  <a:lnTo>
                    <a:pt x="283" y="13"/>
                  </a:lnTo>
                  <a:lnTo>
                    <a:pt x="298" y="22"/>
                  </a:lnTo>
                  <a:lnTo>
                    <a:pt x="305" y="28"/>
                  </a:lnTo>
                  <a:lnTo>
                    <a:pt x="310" y="36"/>
                  </a:lnTo>
                  <a:lnTo>
                    <a:pt x="314" y="44"/>
                  </a:lnTo>
                  <a:lnTo>
                    <a:pt x="317" y="53"/>
                  </a:lnTo>
                  <a:lnTo>
                    <a:pt x="323" y="68"/>
                  </a:lnTo>
                  <a:lnTo>
                    <a:pt x="325" y="75"/>
                  </a:lnTo>
                  <a:lnTo>
                    <a:pt x="325" y="227"/>
                  </a:lnTo>
                  <a:lnTo>
                    <a:pt x="318" y="245"/>
                  </a:lnTo>
                  <a:lnTo>
                    <a:pt x="311" y="260"/>
                  </a:lnTo>
                  <a:lnTo>
                    <a:pt x="303" y="274"/>
                  </a:lnTo>
                  <a:lnTo>
                    <a:pt x="297" y="280"/>
                  </a:lnTo>
                  <a:lnTo>
                    <a:pt x="290" y="285"/>
                  </a:lnTo>
                  <a:lnTo>
                    <a:pt x="271" y="294"/>
                  </a:lnTo>
                  <a:lnTo>
                    <a:pt x="248" y="304"/>
                  </a:lnTo>
                  <a:lnTo>
                    <a:pt x="135" y="304"/>
                  </a:lnTo>
                  <a:lnTo>
                    <a:pt x="137" y="213"/>
                  </a:lnTo>
                  <a:lnTo>
                    <a:pt x="211" y="213"/>
                  </a:lnTo>
                  <a:lnTo>
                    <a:pt x="218" y="211"/>
                  </a:lnTo>
                  <a:lnTo>
                    <a:pt x="225" y="207"/>
                  </a:lnTo>
                  <a:lnTo>
                    <a:pt x="232" y="200"/>
                  </a:lnTo>
                  <a:lnTo>
                    <a:pt x="238" y="192"/>
                  </a:lnTo>
                  <a:lnTo>
                    <a:pt x="242" y="186"/>
                  </a:lnTo>
                  <a:lnTo>
                    <a:pt x="245" y="180"/>
                  </a:lnTo>
                  <a:lnTo>
                    <a:pt x="245" y="110"/>
                  </a:lnTo>
                  <a:lnTo>
                    <a:pt x="233" y="97"/>
                  </a:lnTo>
                  <a:lnTo>
                    <a:pt x="227" y="94"/>
                  </a:lnTo>
                  <a:lnTo>
                    <a:pt x="222" y="91"/>
                  </a:lnTo>
                  <a:lnTo>
                    <a:pt x="217" y="91"/>
                  </a:lnTo>
                  <a:lnTo>
                    <a:pt x="122" y="91"/>
                  </a:lnTo>
                  <a:lnTo>
                    <a:pt x="113" y="93"/>
                  </a:lnTo>
                  <a:lnTo>
                    <a:pt x="105" y="95"/>
                  </a:lnTo>
                  <a:lnTo>
                    <a:pt x="98" y="98"/>
                  </a:lnTo>
                  <a:lnTo>
                    <a:pt x="93" y="104"/>
                  </a:lnTo>
                  <a:lnTo>
                    <a:pt x="88" y="112"/>
                  </a:lnTo>
                  <a:lnTo>
                    <a:pt x="82" y="121"/>
                  </a:lnTo>
                  <a:lnTo>
                    <a:pt x="82" y="180"/>
                  </a:lnTo>
                  <a:lnTo>
                    <a:pt x="85" y="189"/>
                  </a:lnTo>
                  <a:lnTo>
                    <a:pt x="88" y="196"/>
                  </a:lnTo>
                  <a:lnTo>
                    <a:pt x="95" y="203"/>
                  </a:lnTo>
                  <a:lnTo>
                    <a:pt x="102" y="208"/>
                  </a:lnTo>
                  <a:lnTo>
                    <a:pt x="110" y="211"/>
                  </a:lnTo>
                  <a:lnTo>
                    <a:pt x="120" y="214"/>
                  </a:lnTo>
                  <a:lnTo>
                    <a:pt x="137" y="214"/>
                  </a:lnTo>
                  <a:lnTo>
                    <a:pt x="135" y="30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61" name="Freeform 13"/>
            <p:cNvSpPr>
              <a:spLocks/>
            </p:cNvSpPr>
            <p:nvPr/>
          </p:nvSpPr>
          <p:spPr bwMode="auto">
            <a:xfrm>
              <a:off x="359" y="1104"/>
              <a:ext cx="331" cy="29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0" y="64"/>
                </a:cxn>
                <a:cxn ang="0">
                  <a:pos x="12" y="45"/>
                </a:cxn>
                <a:cxn ang="0">
                  <a:pos x="23" y="30"/>
                </a:cxn>
                <a:cxn ang="0">
                  <a:pos x="30" y="24"/>
                </a:cxn>
                <a:cxn ang="0">
                  <a:pos x="35" y="20"/>
                </a:cxn>
                <a:cxn ang="0">
                  <a:pos x="72" y="2"/>
                </a:cxn>
                <a:cxn ang="0">
                  <a:pos x="317" y="0"/>
                </a:cxn>
                <a:cxn ang="0">
                  <a:pos x="329" y="8"/>
                </a:cxn>
                <a:cxn ang="0">
                  <a:pos x="330" y="81"/>
                </a:cxn>
                <a:cxn ang="0">
                  <a:pos x="325" y="89"/>
                </a:cxn>
                <a:cxn ang="0">
                  <a:pos x="102" y="91"/>
                </a:cxn>
                <a:cxn ang="0">
                  <a:pos x="101" y="91"/>
                </a:cxn>
                <a:cxn ang="0">
                  <a:pos x="98" y="92"/>
                </a:cxn>
                <a:cxn ang="0">
                  <a:pos x="93" y="95"/>
                </a:cxn>
                <a:cxn ang="0">
                  <a:pos x="88" y="100"/>
                </a:cxn>
                <a:cxn ang="0">
                  <a:pos x="87" y="105"/>
                </a:cxn>
                <a:cxn ang="0">
                  <a:pos x="86" y="109"/>
                </a:cxn>
                <a:cxn ang="0">
                  <a:pos x="86" y="175"/>
                </a:cxn>
                <a:cxn ang="0">
                  <a:pos x="87" y="179"/>
                </a:cxn>
                <a:cxn ang="0">
                  <a:pos x="90" y="188"/>
                </a:cxn>
                <a:cxn ang="0">
                  <a:pos x="94" y="191"/>
                </a:cxn>
                <a:cxn ang="0">
                  <a:pos x="97" y="193"/>
                </a:cxn>
                <a:cxn ang="0">
                  <a:pos x="100" y="193"/>
                </a:cxn>
                <a:cxn ang="0">
                  <a:pos x="317" y="193"/>
                </a:cxn>
                <a:cxn ang="0">
                  <a:pos x="329" y="198"/>
                </a:cxn>
                <a:cxn ang="0">
                  <a:pos x="330" y="281"/>
                </a:cxn>
                <a:cxn ang="0">
                  <a:pos x="319" y="289"/>
                </a:cxn>
                <a:cxn ang="0">
                  <a:pos x="10" y="290"/>
                </a:cxn>
                <a:cxn ang="0">
                  <a:pos x="0" y="281"/>
                </a:cxn>
              </a:cxnLst>
              <a:rect l="0" t="0" r="r" b="b"/>
              <a:pathLst>
                <a:path w="331" h="291">
                  <a:moveTo>
                    <a:pt x="0" y="281"/>
                  </a:moveTo>
                  <a:lnTo>
                    <a:pt x="0" y="64"/>
                  </a:lnTo>
                  <a:lnTo>
                    <a:pt x="12" y="45"/>
                  </a:lnTo>
                  <a:lnTo>
                    <a:pt x="23" y="30"/>
                  </a:lnTo>
                  <a:lnTo>
                    <a:pt x="30" y="24"/>
                  </a:lnTo>
                  <a:lnTo>
                    <a:pt x="35" y="20"/>
                  </a:lnTo>
                  <a:lnTo>
                    <a:pt x="72" y="2"/>
                  </a:lnTo>
                  <a:lnTo>
                    <a:pt x="317" y="0"/>
                  </a:lnTo>
                  <a:lnTo>
                    <a:pt x="329" y="8"/>
                  </a:lnTo>
                  <a:lnTo>
                    <a:pt x="330" y="81"/>
                  </a:lnTo>
                  <a:lnTo>
                    <a:pt x="325" y="89"/>
                  </a:lnTo>
                  <a:lnTo>
                    <a:pt x="102" y="91"/>
                  </a:lnTo>
                  <a:lnTo>
                    <a:pt x="101" y="91"/>
                  </a:lnTo>
                  <a:lnTo>
                    <a:pt x="98" y="92"/>
                  </a:lnTo>
                  <a:lnTo>
                    <a:pt x="93" y="95"/>
                  </a:lnTo>
                  <a:lnTo>
                    <a:pt x="88" y="100"/>
                  </a:lnTo>
                  <a:lnTo>
                    <a:pt x="87" y="105"/>
                  </a:lnTo>
                  <a:lnTo>
                    <a:pt x="86" y="109"/>
                  </a:lnTo>
                  <a:lnTo>
                    <a:pt x="86" y="175"/>
                  </a:lnTo>
                  <a:lnTo>
                    <a:pt x="87" y="179"/>
                  </a:lnTo>
                  <a:lnTo>
                    <a:pt x="90" y="188"/>
                  </a:lnTo>
                  <a:lnTo>
                    <a:pt x="94" y="191"/>
                  </a:lnTo>
                  <a:lnTo>
                    <a:pt x="97" y="193"/>
                  </a:lnTo>
                  <a:lnTo>
                    <a:pt x="100" y="193"/>
                  </a:lnTo>
                  <a:lnTo>
                    <a:pt x="317" y="193"/>
                  </a:lnTo>
                  <a:lnTo>
                    <a:pt x="329" y="198"/>
                  </a:lnTo>
                  <a:lnTo>
                    <a:pt x="330" y="281"/>
                  </a:lnTo>
                  <a:lnTo>
                    <a:pt x="319" y="289"/>
                  </a:lnTo>
                  <a:lnTo>
                    <a:pt x="10" y="290"/>
                  </a:lnTo>
                  <a:lnTo>
                    <a:pt x="0" y="281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0" y="5762625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9290" y="6372225"/>
            <a:ext cx="22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A50021"/>
                </a:solidFill>
                <a:latin typeface="Arial Narrow" pitchFamily="34" charset="0"/>
              </a:rPr>
              <a:t>A TAB/CHSR/KSU Contractor</a:t>
            </a:r>
            <a:endParaRPr lang="en-US" sz="1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2. Grain </a:t>
            </a:r>
            <a:r>
              <a:rPr lang="en-US" sz="2800" dirty="0" smtClean="0"/>
              <a:t>Elevator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49250" y="1584325"/>
            <a:ext cx="4038600" cy="400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Owner</a:t>
            </a:r>
            <a:r>
              <a:rPr lang="en-US" sz="1600" b="1"/>
              <a:t>:		US Mills, LLC</a:t>
            </a:r>
          </a:p>
          <a:p>
            <a:r>
              <a:rPr lang="en-US" sz="1600" b="1"/>
              <a:t> </a:t>
            </a:r>
          </a:p>
          <a:p>
            <a:r>
              <a:rPr lang="en-US" sz="1600" b="1"/>
              <a:t>Occupant:	US Mills, LLC</a:t>
            </a:r>
          </a:p>
          <a:p>
            <a:endParaRPr lang="en-US" sz="1600" b="1"/>
          </a:p>
          <a:p>
            <a:r>
              <a:rPr lang="en-US" sz="1600" b="1"/>
              <a:t>For Sale:		No</a:t>
            </a:r>
          </a:p>
          <a:p>
            <a:endParaRPr lang="en-US" sz="1600" b="1"/>
          </a:p>
          <a:p>
            <a:r>
              <a:rPr lang="en-US" sz="1600" b="1"/>
              <a:t>Assessed:	No</a:t>
            </a:r>
          </a:p>
          <a:p>
            <a:endParaRPr lang="en-US" sz="1600" b="1"/>
          </a:p>
          <a:p>
            <a:r>
              <a:rPr lang="en-US" sz="1600" b="1"/>
              <a:t>Contaminated:	Yes,  City utility work identified chemical odors in soils  laying new natural gas line.  Reported to owner, status unknown.</a:t>
            </a:r>
          </a:p>
          <a:p>
            <a:endParaRPr lang="en-US" sz="1600" b="1"/>
          </a:p>
          <a:p>
            <a:r>
              <a:rPr lang="en-US" sz="1600" b="1"/>
              <a:t>Local Effect:	 USW is </a:t>
            </a:r>
            <a:r>
              <a:rPr lang="en-US" sz="1600" b="1">
                <a:solidFill>
                  <a:srgbClr val="FF0000"/>
                </a:solidFill>
              </a:rPr>
              <a:t>active, profitable</a:t>
            </a:r>
            <a:r>
              <a:rPr lang="en-US" sz="1600" b="1"/>
              <a:t> and provides to the community approximately 30 jobs.</a:t>
            </a:r>
          </a:p>
        </p:txBody>
      </p:sp>
      <p:pic>
        <p:nvPicPr>
          <p:cNvPr id="169988" name="Picture 4" descr="elev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029075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28600" y="5873750"/>
            <a:ext cx="725805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Does not meet the definition of Brownfields, site has a viable</a:t>
            </a:r>
          </a:p>
          <a:p>
            <a:r>
              <a:rPr lang="en-US">
                <a:solidFill>
                  <a:srgbClr val="008000"/>
                </a:solidFill>
              </a:rPr>
              <a:t>responsible party … “the polluter still pays”.  A grant could be used</a:t>
            </a:r>
          </a:p>
          <a:p>
            <a:r>
              <a:rPr lang="en-US">
                <a:solidFill>
                  <a:srgbClr val="008000"/>
                </a:solidFill>
              </a:rPr>
              <a:t>on adjacent properties to allay public fears or clear for redevelopment.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3286" y="2684324"/>
            <a:ext cx="30604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NOT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sz="2800" dirty="0" smtClean="0"/>
              <a:t>Former </a:t>
            </a:r>
            <a:r>
              <a:rPr lang="en-US" sz="2800" dirty="0"/>
              <a:t>Rail </a:t>
            </a:r>
            <a:r>
              <a:rPr lang="en-US" sz="2800" dirty="0" smtClean="0"/>
              <a:t>Property</a:t>
            </a:r>
            <a:endParaRPr lang="en-US" sz="2800" dirty="0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4038600" cy="412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Owner:		US Rail Co.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Occupant:	No rail use. A few small businesses rent remaining siding buildings for storage, rest are vacant.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For Sale:		Yes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Assessed:	No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Contaminated:	Unknown.  No  records of problems on file with state or EPA, but City told railroad properties can have environmental problems.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Local Effect:	City would like to acquire and clear the property to expand for redevelopment opportunity for rail-based businesses.</a:t>
            </a:r>
          </a:p>
        </p:txBody>
      </p:sp>
      <p:pic>
        <p:nvPicPr>
          <p:cNvPr id="172036" name="Picture 4" descr="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208463" cy="371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 Former Rail </a:t>
            </a:r>
            <a:r>
              <a:rPr lang="en-US" sz="2800" dirty="0" smtClean="0"/>
              <a:t>Property</a:t>
            </a:r>
            <a:endParaRPr lang="en-US" sz="2800" dirty="0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4038600" cy="412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Owner:		US Rail Co. 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Occupant:	No rail use. A few small businesses rent remaining siding buildings for storage, rest are </a:t>
            </a:r>
            <a:r>
              <a:rPr lang="en-US" sz="1600" b="1" dirty="0">
                <a:solidFill>
                  <a:srgbClr val="FF0000"/>
                </a:solidFill>
              </a:rPr>
              <a:t>vacant</a:t>
            </a:r>
            <a:r>
              <a:rPr lang="en-US" sz="1600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For Sale:		</a:t>
            </a:r>
            <a:r>
              <a:rPr lang="en-US" sz="1600" b="1" dirty="0">
                <a:solidFill>
                  <a:srgbClr val="FF0000"/>
                </a:solidFill>
              </a:rPr>
              <a:t>Yes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Assessed:	No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</a:t>
            </a:r>
            <a:r>
              <a:rPr lang="en-US" sz="1600" b="1" dirty="0">
                <a:solidFill>
                  <a:srgbClr val="FF0000"/>
                </a:solidFill>
              </a:rPr>
              <a:t>Unknown</a:t>
            </a:r>
            <a:r>
              <a:rPr lang="en-US" sz="1600" b="1" dirty="0"/>
              <a:t>.  </a:t>
            </a:r>
            <a:r>
              <a:rPr lang="en-US" sz="1600" b="1" dirty="0">
                <a:solidFill>
                  <a:srgbClr val="FF0000"/>
                </a:solidFill>
              </a:rPr>
              <a:t>No  records of problems</a:t>
            </a:r>
            <a:r>
              <a:rPr lang="en-US" sz="1600" b="1" dirty="0"/>
              <a:t> on file with state or EPA, but City told railroad properties </a:t>
            </a:r>
            <a:r>
              <a:rPr lang="en-US" sz="1600" b="1" dirty="0">
                <a:solidFill>
                  <a:srgbClr val="FF0000"/>
                </a:solidFill>
              </a:rPr>
              <a:t>can</a:t>
            </a:r>
            <a:r>
              <a:rPr lang="en-US" sz="1600" b="1" dirty="0"/>
              <a:t> have environmental problems.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</a:t>
            </a:r>
            <a:r>
              <a:rPr lang="en-US" sz="1600" b="1" dirty="0">
                <a:solidFill>
                  <a:srgbClr val="FF0000"/>
                </a:solidFill>
              </a:rPr>
              <a:t>City would like to acquire and clear the property to expand for redevelopment</a:t>
            </a:r>
            <a:r>
              <a:rPr lang="en-US" sz="1600" b="1" dirty="0"/>
              <a:t> opportunity for rail-based businesses.</a:t>
            </a:r>
          </a:p>
        </p:txBody>
      </p:sp>
      <p:pic>
        <p:nvPicPr>
          <p:cNvPr id="174084" name="Picture 4" descr="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208463" cy="3714750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151466" y="5867400"/>
            <a:ext cx="748453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Times New Roman" pitchFamily="28" charset="0"/>
              </a:rPr>
              <a:t>Abandoned and under-used with a perception the old land 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28" charset="0"/>
              </a:rPr>
              <a:t>use may </a:t>
            </a:r>
            <a:r>
              <a:rPr lang="en-US" sz="2000" dirty="0">
                <a:solidFill>
                  <a:srgbClr val="008000"/>
                </a:solidFill>
                <a:latin typeface="Times New Roman" pitchFamily="28" charset="0"/>
              </a:rPr>
              <a:t>have caused problems.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9127" y="4182444"/>
            <a:ext cx="3060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8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4. Former Gas Station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4038600" cy="388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Owner:		John Q. Gasman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Occupant:	Abandoned and building demolished, used for parking.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For Sale:		Yes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Assessed:	Yes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Contaminated:	Yes, active 2002 state leaking underground storage tank file shows gasoline in soils and groundwater.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Local Effect:	Good corner location near to the downtown, could be better used to support tax base than as a parking lot.</a:t>
            </a:r>
          </a:p>
        </p:txBody>
      </p:sp>
      <p:pic>
        <p:nvPicPr>
          <p:cNvPr id="176132" name="Picture 4" descr="PHOTO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056063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4. Former Gas </a:t>
            </a:r>
            <a:r>
              <a:rPr lang="en-US" sz="2800" dirty="0" smtClean="0"/>
              <a:t>Station</a:t>
            </a:r>
            <a:endParaRPr lang="en-US" sz="2800" dirty="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4038600" cy="388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Owner</a:t>
            </a:r>
            <a:r>
              <a:rPr lang="en-US" sz="1600" b="1" dirty="0"/>
              <a:t>:		John Q. Gasman 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Occupant:	Abandoned and building demolished, used for parking.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For Sale:		Yes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Assessed:	Yes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Yes, </a:t>
            </a:r>
            <a:r>
              <a:rPr lang="en-US" sz="1600" b="1" dirty="0">
                <a:solidFill>
                  <a:srgbClr val="FF0000"/>
                </a:solidFill>
              </a:rPr>
              <a:t>active</a:t>
            </a:r>
            <a:r>
              <a:rPr lang="en-US" sz="1600" b="1" dirty="0"/>
              <a:t> </a:t>
            </a:r>
            <a:r>
              <a:rPr lang="en-US" sz="1600" b="1" dirty="0" smtClean="0"/>
              <a:t>state </a:t>
            </a:r>
            <a:r>
              <a:rPr lang="en-US" sz="1600" b="1" dirty="0"/>
              <a:t>leaking underground storage tank file shows gasoline in soils and groundwater.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Good corner location near to the downtown, could be better used to support tax base than as a parking lot.</a:t>
            </a:r>
          </a:p>
        </p:txBody>
      </p:sp>
      <p:pic>
        <p:nvPicPr>
          <p:cNvPr id="178180" name="Picture 4" descr="PHOTO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056063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095022" y="5672842"/>
            <a:ext cx="760871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  <a:latin typeface="Times New Roman" pitchFamily="28" charset="0"/>
              </a:rPr>
              <a:t>Alternate Funding: 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28" charset="0"/>
              </a:rPr>
              <a:t>City purchased with due diligence after owner obtained minimal No Further Action for soils and restricted groundwater use and transferred with LUST Fund insurance policy.  City accessed $450,000 to cleanup to higher and better use with voluntary cleanup program closure for protection of groundwater resources and resale to developers.</a:t>
            </a:r>
            <a:endParaRPr lang="en-US" sz="1400" dirty="0">
              <a:solidFill>
                <a:srgbClr val="006600"/>
              </a:solidFill>
              <a:latin typeface="Times New Roman" pitchFamily="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438" y="2349788"/>
            <a:ext cx="30604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NOT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5363" y="114300"/>
            <a:ext cx="7920037" cy="1104900"/>
          </a:xfrm>
        </p:spPr>
        <p:txBody>
          <a:bodyPr/>
          <a:lstStyle/>
          <a:p>
            <a:r>
              <a:rPr lang="en-US" sz="2800" dirty="0"/>
              <a:t>5.  Former Fertilizer Storage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4038600" cy="4981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Owner:		Good Grow, Inc.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Occupant:	Abandoned 2002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Age:		Built 1968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For Sale:		Yes, Contract 			pending with  			community 			recycling group.  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Assessed:	No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Contaminated:	Unknown.  However, prospective purchaser is concerned that fertilizer storage and railroad operations may have impacted soils.    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Local Effect:	Perceived contamination has delayed sale and proposed redevelopment.  Abandoned facility remains a nuisance and an hazard to area residents.    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572000" cy="3417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"/>
            <a:ext cx="7886700" cy="1104900"/>
          </a:xfrm>
        </p:spPr>
        <p:txBody>
          <a:bodyPr/>
          <a:lstStyle/>
          <a:p>
            <a:r>
              <a:rPr lang="en-US" sz="2800" dirty="0"/>
              <a:t>5.  Former Fertilizer </a:t>
            </a:r>
            <a:r>
              <a:rPr lang="en-US" sz="2800" dirty="0" smtClean="0"/>
              <a:t>Storage</a:t>
            </a:r>
            <a:endParaRPr lang="en-US" sz="2800" dirty="0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28600" y="1282700"/>
            <a:ext cx="4038600" cy="473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Owner:		</a:t>
            </a:r>
            <a:r>
              <a:rPr lang="en-US" sz="1600" b="1">
                <a:solidFill>
                  <a:srgbClr val="FF0000"/>
                </a:solidFill>
              </a:rPr>
              <a:t>Good Grow , Inc.</a:t>
            </a:r>
            <a:r>
              <a:rPr lang="en-US" sz="1600" b="1"/>
              <a:t>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Occupant:	Abandoned 2002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Age:		Built 1968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For Sale:		Yes, </a:t>
            </a:r>
            <a:r>
              <a:rPr lang="en-US" sz="1600" b="1">
                <a:solidFill>
                  <a:srgbClr val="FF0000"/>
                </a:solidFill>
              </a:rPr>
              <a:t>Recycling center construction proposed.  Sales contract pending</a:t>
            </a:r>
            <a:r>
              <a:rPr lang="en-US" sz="1600" b="1"/>
              <a:t>.      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Assessed:	</a:t>
            </a:r>
            <a:r>
              <a:rPr lang="en-US" sz="1600" b="1">
                <a:solidFill>
                  <a:srgbClr val="FF0000"/>
                </a:solidFill>
              </a:rPr>
              <a:t>No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Contaminated:	</a:t>
            </a:r>
            <a:r>
              <a:rPr lang="en-US" sz="1600" b="1">
                <a:solidFill>
                  <a:srgbClr val="FF0000"/>
                </a:solidFill>
              </a:rPr>
              <a:t>Unknown</a:t>
            </a:r>
            <a:r>
              <a:rPr lang="en-US" sz="1600" b="1"/>
              <a:t>.  However, prospective purchaser is concerned that fertilizer storage and railroad operations may have impacted soils.    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Local Effect:	</a:t>
            </a:r>
            <a:r>
              <a:rPr lang="en-US" sz="1600" b="1">
                <a:solidFill>
                  <a:srgbClr val="FF0000"/>
                </a:solidFill>
              </a:rPr>
              <a:t>Perceived contamination has delayed sale</a:t>
            </a:r>
            <a:r>
              <a:rPr lang="en-US" sz="1600" b="1"/>
              <a:t> and proposed redevelopment.  Abandoned facility remains a nuisance and a hazard to area residents.    </a:t>
            </a: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657" y="1157004"/>
            <a:ext cx="4419600" cy="3300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98595" y="4401983"/>
            <a:ext cx="3060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Through State 128a</a:t>
            </a:r>
            <a:endParaRPr lang="en-US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76200"/>
            <a:ext cx="7559675" cy="1104900"/>
          </a:xfrm>
        </p:spPr>
        <p:txBody>
          <a:bodyPr/>
          <a:lstStyle/>
          <a:p>
            <a:r>
              <a:rPr lang="en-US" sz="2800" dirty="0"/>
              <a:t>6. Former Drive-In Theater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81000" y="1174750"/>
            <a:ext cx="4038600" cy="4981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Owner:		Bubba’s Lawn and 		Entertainment, LLC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Occupant:	Abandoned 1998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Age:		Built 1952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For Sale:		Yes, contract pending with school district.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Assessed:	Yes, limited assessment under RCRA Permit for adjacent property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Contaminated:	Unknown, previous assessment did not account for potential residential development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Local Effect:	Perceived contamination diminished adjacent property values and prevented reuse.  Demolition debris and abandoned buildings present hazards to children.</a:t>
            </a:r>
          </a:p>
        </p:txBody>
      </p:sp>
      <p:pic>
        <p:nvPicPr>
          <p:cNvPr id="182277" name="Picture 5" descr="MVC-007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00250"/>
            <a:ext cx="4343400" cy="3257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0"/>
            <a:ext cx="7278687" cy="1104900"/>
          </a:xfrm>
        </p:spPr>
        <p:txBody>
          <a:bodyPr/>
          <a:lstStyle/>
          <a:p>
            <a:r>
              <a:rPr lang="en-US" sz="2800" dirty="0"/>
              <a:t>6. Former </a:t>
            </a:r>
            <a:r>
              <a:rPr lang="en-US" sz="2800" smtClean="0"/>
              <a:t>Drive-In Theater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28600" y="1063294"/>
            <a:ext cx="4191000" cy="4981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Owner:		Bubba’s Lawn and 		Entertainment, LLC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Occupant:	Abandoned 1998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Age:		Built 1952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For Sale:		Yes, </a:t>
            </a:r>
            <a:r>
              <a:rPr lang="en-US" sz="1600" b="1" dirty="0">
                <a:solidFill>
                  <a:srgbClr val="FF0000"/>
                </a:solidFill>
              </a:rPr>
              <a:t>Contract pending with school district </a:t>
            </a:r>
            <a:r>
              <a:rPr lang="en-US" sz="16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Assessed:	Yes, limited assessment </a:t>
            </a:r>
            <a:r>
              <a:rPr lang="en-US" sz="1600" b="1" dirty="0">
                <a:solidFill>
                  <a:srgbClr val="FF0000"/>
                </a:solidFill>
              </a:rPr>
              <a:t>conducted  under RCRA Permit for adjacent property</a:t>
            </a:r>
            <a:r>
              <a:rPr lang="en-US" sz="1600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</a:t>
            </a:r>
            <a:r>
              <a:rPr lang="en-US" sz="1600" b="1" dirty="0">
                <a:solidFill>
                  <a:srgbClr val="FF0000"/>
                </a:solidFill>
              </a:rPr>
              <a:t>Unknown</a:t>
            </a:r>
            <a:r>
              <a:rPr lang="en-US" sz="1600" b="1" dirty="0"/>
              <a:t>, previous assessment did not account for potential residential development.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Perceived contamination diminished adjacent property values and prevented reuse.  Demolition debris and abandoned buildings present hazards to children.  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371600" y="6216605"/>
            <a:ext cx="62574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Times New Roman" pitchFamily="28" charset="0"/>
              </a:rPr>
              <a:t>Eligible to assess unknowns,</a:t>
            </a:r>
            <a:r>
              <a:rPr lang="en-US" sz="1600">
                <a:solidFill>
                  <a:srgbClr val="FF0000"/>
                </a:solidFill>
                <a:latin typeface="Times New Roman" pitchFamily="28" charset="0"/>
              </a:rPr>
              <a:t> but not eligible to address known impacts from the RCRA facility for the responsible party.</a:t>
            </a:r>
            <a:endParaRPr lang="en-US" sz="1600">
              <a:latin typeface="Times New Roman" pitchFamily="2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035" y="1037513"/>
            <a:ext cx="45148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84948" y="4210914"/>
            <a:ext cx="3060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Through State 128a</a:t>
            </a:r>
            <a:endParaRPr lang="en-US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114300"/>
            <a:ext cx="7826375" cy="1104900"/>
          </a:xfrm>
        </p:spPr>
        <p:txBody>
          <a:bodyPr/>
          <a:lstStyle/>
          <a:p>
            <a:r>
              <a:rPr lang="en-US" sz="2800" dirty="0" smtClean="0"/>
              <a:t>7.  </a:t>
            </a:r>
            <a:r>
              <a:rPr lang="en-US" sz="2800" dirty="0" smtClean="0"/>
              <a:t>Metals </a:t>
            </a:r>
            <a:r>
              <a:rPr lang="en-US" sz="2800" dirty="0" err="1" smtClean="0"/>
              <a:t>Scrapyard</a:t>
            </a:r>
            <a:endParaRPr lang="en-US" sz="2800" dirty="0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28600" y="1528763"/>
            <a:ext cx="4038600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Owner:		</a:t>
            </a:r>
            <a:r>
              <a:rPr lang="en-US" sz="1600" b="1" dirty="0" smtClean="0"/>
              <a:t>Good </a:t>
            </a:r>
            <a:r>
              <a:rPr lang="en-US" sz="1600" b="1" dirty="0" err="1" smtClean="0"/>
              <a:t>Ol</a:t>
            </a:r>
            <a:r>
              <a:rPr lang="en-US" sz="1600" b="1" dirty="0" smtClean="0"/>
              <a:t>’ Boy Metals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Occupant:	</a:t>
            </a:r>
            <a:r>
              <a:rPr lang="en-US" sz="1600" b="1" dirty="0" smtClean="0"/>
              <a:t>Occupied/Active</a:t>
            </a:r>
            <a:r>
              <a:rPr lang="en-US" sz="1600" b="1" dirty="0"/>
              <a:t>	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For Sale:		</a:t>
            </a:r>
            <a:r>
              <a:rPr lang="en-US" sz="1600" b="1" dirty="0" smtClean="0"/>
              <a:t>Potentially 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Assessed:	</a:t>
            </a:r>
            <a:r>
              <a:rPr lang="en-US" sz="1600" b="1" dirty="0" smtClean="0"/>
              <a:t>No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</a:t>
            </a:r>
            <a:r>
              <a:rPr lang="en-US" sz="1600" b="1" dirty="0" smtClean="0"/>
              <a:t>Unknown, but commercial metal salvage operations known to have environmental problems.     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</a:t>
            </a:r>
            <a:r>
              <a:rPr lang="en-US" sz="1600" b="1" dirty="0" smtClean="0"/>
              <a:t>City needs to purchase property for street and utility realignments and to improve gateway aesthetics.   Not sufficient project value or demonstrated need for condemnation.</a:t>
            </a:r>
            <a:endParaRPr lang="en-US" sz="1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321705" y="1602316"/>
            <a:ext cx="4448175" cy="380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Brownfields ?</a:t>
            </a:r>
            <a:endParaRPr lang="en-US"/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66813" y="1514474"/>
            <a:ext cx="7826375" cy="51956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Brownfields are real estate deals with an environmental “twist” that complicates, but does not prevent, redevelopment of the property.  Often, the property is not even contaminated</a:t>
            </a:r>
          </a:p>
          <a:p>
            <a:endParaRPr lang="en-US" dirty="0" smtClean="0"/>
          </a:p>
          <a:p>
            <a:r>
              <a:rPr lang="en-US" dirty="0" smtClean="0"/>
              <a:t>Brownfields are properties caught between “clean” and “nasty” Superfund</a:t>
            </a:r>
          </a:p>
          <a:p>
            <a:pPr lvl="1"/>
            <a:r>
              <a:rPr lang="en-US" dirty="0" smtClean="0"/>
              <a:t>“Clean enough” not to be public hazards</a:t>
            </a:r>
          </a:p>
          <a:p>
            <a:pPr lvl="1"/>
            <a:r>
              <a:rPr lang="en-US" dirty="0" smtClean="0"/>
              <a:t>Perceived as too “dirty” for bankers’/investors’ comfort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Typically, contaminants and risk improvement would never be addressed on these sites by regulatory agencies if the property were not redeveloped</a:t>
            </a:r>
          </a:p>
        </p:txBody>
      </p:sp>
    </p:spTree>
    <p:extLst>
      <p:ext uri="{BB962C8B-B14F-4D97-AF65-F5344CB8AC3E}">
        <p14:creationId xmlns:p14="http://schemas.microsoft.com/office/powerpoint/2010/main" val="30227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114300"/>
            <a:ext cx="7826375" cy="1104900"/>
          </a:xfrm>
        </p:spPr>
        <p:txBody>
          <a:bodyPr/>
          <a:lstStyle/>
          <a:p>
            <a:r>
              <a:rPr lang="en-US" sz="2800" dirty="0" smtClean="0"/>
              <a:t>7.  </a:t>
            </a:r>
            <a:r>
              <a:rPr lang="en-US" sz="2800" dirty="0" smtClean="0"/>
              <a:t>Metals </a:t>
            </a:r>
            <a:r>
              <a:rPr lang="en-US" sz="2800" dirty="0" err="1" smtClean="0"/>
              <a:t>Scrapyard</a:t>
            </a:r>
            <a:endParaRPr lang="en-US" sz="2800" dirty="0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28600" y="1528763"/>
            <a:ext cx="4038600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Owner:		</a:t>
            </a:r>
            <a:r>
              <a:rPr lang="en-US" sz="1600" b="1" dirty="0" smtClean="0"/>
              <a:t>Good </a:t>
            </a:r>
            <a:r>
              <a:rPr lang="en-US" sz="1600" b="1" dirty="0" err="1" smtClean="0"/>
              <a:t>Ol</a:t>
            </a:r>
            <a:r>
              <a:rPr lang="en-US" sz="1600" b="1" dirty="0" smtClean="0"/>
              <a:t>’ Boy Metals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Occupant:	</a:t>
            </a:r>
            <a:r>
              <a:rPr lang="en-US" sz="1600" b="1" dirty="0" smtClean="0"/>
              <a:t>Occupied/Active</a:t>
            </a:r>
            <a:r>
              <a:rPr lang="en-US" sz="1600" b="1" dirty="0"/>
              <a:t>	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For Sale:		</a:t>
            </a:r>
            <a:r>
              <a:rPr lang="en-US" sz="1600" b="1" dirty="0" smtClean="0"/>
              <a:t>Potentially 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Assessed:	</a:t>
            </a:r>
            <a:r>
              <a:rPr lang="en-US" sz="1600" b="1" dirty="0" smtClean="0"/>
              <a:t>No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</a:t>
            </a:r>
            <a:r>
              <a:rPr lang="en-US" sz="1600" b="1" dirty="0" smtClean="0">
                <a:solidFill>
                  <a:srgbClr val="FF0000"/>
                </a:solidFill>
              </a:rPr>
              <a:t>Unknown</a:t>
            </a:r>
            <a:r>
              <a:rPr lang="en-US" sz="1600" b="1" dirty="0" smtClean="0"/>
              <a:t>, but commercial metal salvage operations known to have environmental problems.     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</a:t>
            </a:r>
            <a:r>
              <a:rPr lang="en-US" sz="1600" b="1" dirty="0" smtClean="0">
                <a:solidFill>
                  <a:srgbClr val="FF0000"/>
                </a:solidFill>
              </a:rPr>
              <a:t>City needs to purchase property for street and utility realignments and to improve gateway aesthetics.   </a:t>
            </a:r>
            <a:r>
              <a:rPr lang="en-US" sz="1600" b="1" dirty="0" smtClean="0"/>
              <a:t>Not sufficient project value or demonstrated need for condemnation.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7526" y="5120767"/>
            <a:ext cx="3060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8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642" y="1148050"/>
            <a:ext cx="4536814" cy="407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1546225" y="2628900"/>
            <a:ext cx="6843713" cy="30521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“Opportunity is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not recognized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by most people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when they meet, because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it is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usually dressed </a:t>
            </a:r>
            <a:r>
              <a:rPr lang="en-US" sz="3600" b="1" dirty="0" smtClean="0">
                <a:solidFill>
                  <a:srgbClr val="993300"/>
                </a:solidFill>
                <a:latin typeface="Times New Roman" pitchFamily="28" charset="0"/>
              </a:rPr>
              <a:t>in overalls and looks like work.”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28" charset="0"/>
              </a:rPr>
              <a:t> </a:t>
            </a:r>
            <a:r>
              <a:rPr lang="en-US" sz="3200" b="1" dirty="0">
                <a:solidFill>
                  <a:srgbClr val="993300"/>
                </a:solidFill>
                <a:latin typeface="Times New Roman" pitchFamily="28" charset="0"/>
              </a:rPr>
              <a:t/>
            </a:r>
            <a:br>
              <a:rPr lang="en-US" sz="3200" b="1" dirty="0">
                <a:solidFill>
                  <a:srgbClr val="993300"/>
                </a:solidFill>
                <a:latin typeface="Times New Roman" pitchFamily="28" charset="0"/>
              </a:rPr>
            </a:br>
            <a:endParaRPr lang="en-US" sz="2000" b="1" dirty="0">
              <a:solidFill>
                <a:srgbClr val="993300"/>
              </a:solidFill>
              <a:latin typeface="Times New Roman" pitchFamily="2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2000" b="1" dirty="0">
                <a:solidFill>
                  <a:srgbClr val="993300"/>
                </a:solidFill>
                <a:latin typeface="Times New Roman" pitchFamily="28" charset="0"/>
              </a:rPr>
              <a:t>Thomas Alva Edison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Brownfields are Opportunity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188" y="266700"/>
            <a:ext cx="7135812" cy="936625"/>
          </a:xfrm>
        </p:spPr>
        <p:txBody>
          <a:bodyPr/>
          <a:lstStyle/>
          <a:p>
            <a:r>
              <a:rPr lang="en-US" sz="6600" i="1">
                <a:latin typeface="Times New Roman" pitchFamily="28" charset="0"/>
              </a:rPr>
              <a:t>THANK  YOU</a:t>
            </a:r>
            <a:endParaRPr lang="en-US" sz="3200"/>
          </a:p>
        </p:txBody>
      </p:sp>
      <p:grpSp>
        <p:nvGrpSpPr>
          <p:cNvPr id="188419" name="Group 3"/>
          <p:cNvGrpSpPr>
            <a:grpSpLocks/>
          </p:cNvGrpSpPr>
          <p:nvPr/>
        </p:nvGrpSpPr>
        <p:grpSpPr bwMode="auto">
          <a:xfrm>
            <a:off x="15875" y="1857375"/>
            <a:ext cx="8372475" cy="287338"/>
            <a:chOff x="4" y="909"/>
            <a:chExt cx="5274" cy="181"/>
          </a:xfrm>
        </p:grpSpPr>
        <p:grpSp>
          <p:nvGrpSpPr>
            <p:cNvPr id="188420" name="Group 4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188421" name="Rectangle 5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2" name="Rectangle 6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423" name="Group 7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188424" name="Rectangle 8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5" name="Rectangle 9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426" name="Group 10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188427" name="Rectangle 11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8" name="Rectangle 12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429" name="Group 13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188430" name="Rectangle 14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1" name="Rectangle 15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2" name="Rectangle 16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3" name="Rectangle 17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434" name="Group 18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188435" name="Rectangle 19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6" name="Rectangle 20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0196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8437" name="Group 21"/>
          <p:cNvGrpSpPr>
            <a:grpSpLocks/>
          </p:cNvGrpSpPr>
          <p:nvPr/>
        </p:nvGrpSpPr>
        <p:grpSpPr bwMode="auto">
          <a:xfrm>
            <a:off x="3013075" y="3262313"/>
            <a:ext cx="3276600" cy="665162"/>
            <a:chOff x="600" y="143"/>
            <a:chExt cx="5281" cy="1071"/>
          </a:xfrm>
        </p:grpSpPr>
        <p:sp>
          <p:nvSpPr>
            <p:cNvPr id="188438" name="Freeform 22"/>
            <p:cNvSpPr>
              <a:spLocks/>
            </p:cNvSpPr>
            <p:nvPr/>
          </p:nvSpPr>
          <p:spPr bwMode="auto">
            <a:xfrm>
              <a:off x="600" y="143"/>
              <a:ext cx="504" cy="107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76" y="0"/>
                </a:cxn>
                <a:cxn ang="0">
                  <a:pos x="501" y="31"/>
                </a:cxn>
                <a:cxn ang="0">
                  <a:pos x="503" y="1070"/>
                </a:cxn>
                <a:cxn ang="0">
                  <a:pos x="323" y="1070"/>
                </a:cxn>
                <a:cxn ang="0">
                  <a:pos x="300" y="1039"/>
                </a:cxn>
                <a:cxn ang="0">
                  <a:pos x="298" y="629"/>
                </a:cxn>
                <a:cxn ang="0">
                  <a:pos x="298" y="222"/>
                </a:cxn>
                <a:cxn ang="0">
                  <a:pos x="300" y="210"/>
                </a:cxn>
                <a:cxn ang="0">
                  <a:pos x="296" y="202"/>
                </a:cxn>
                <a:cxn ang="0">
                  <a:pos x="292" y="199"/>
                </a:cxn>
                <a:cxn ang="0">
                  <a:pos x="283" y="197"/>
                </a:cxn>
                <a:cxn ang="0">
                  <a:pos x="147" y="195"/>
                </a:cxn>
                <a:cxn ang="0">
                  <a:pos x="29" y="193"/>
                </a:cxn>
                <a:cxn ang="0">
                  <a:pos x="22" y="193"/>
                </a:cxn>
                <a:cxn ang="0">
                  <a:pos x="13" y="188"/>
                </a:cxn>
                <a:cxn ang="0">
                  <a:pos x="7" y="177"/>
                </a:cxn>
                <a:cxn ang="0">
                  <a:pos x="0" y="140"/>
                </a:cxn>
                <a:cxn ang="0">
                  <a:pos x="0" y="82"/>
                </a:cxn>
                <a:cxn ang="0">
                  <a:pos x="2" y="0"/>
                </a:cxn>
              </a:cxnLst>
              <a:rect l="0" t="0" r="r" b="b"/>
              <a:pathLst>
                <a:path w="504" h="1071">
                  <a:moveTo>
                    <a:pt x="2" y="0"/>
                  </a:moveTo>
                  <a:lnTo>
                    <a:pt x="476" y="0"/>
                  </a:lnTo>
                  <a:lnTo>
                    <a:pt x="501" y="31"/>
                  </a:lnTo>
                  <a:lnTo>
                    <a:pt x="503" y="1070"/>
                  </a:lnTo>
                  <a:lnTo>
                    <a:pt x="323" y="1070"/>
                  </a:lnTo>
                  <a:lnTo>
                    <a:pt x="300" y="1039"/>
                  </a:lnTo>
                  <a:lnTo>
                    <a:pt x="298" y="629"/>
                  </a:lnTo>
                  <a:lnTo>
                    <a:pt x="298" y="222"/>
                  </a:lnTo>
                  <a:lnTo>
                    <a:pt x="300" y="210"/>
                  </a:lnTo>
                  <a:lnTo>
                    <a:pt x="296" y="202"/>
                  </a:lnTo>
                  <a:lnTo>
                    <a:pt x="292" y="199"/>
                  </a:lnTo>
                  <a:lnTo>
                    <a:pt x="283" y="197"/>
                  </a:lnTo>
                  <a:lnTo>
                    <a:pt x="147" y="195"/>
                  </a:lnTo>
                  <a:lnTo>
                    <a:pt x="29" y="193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7" y="177"/>
                  </a:lnTo>
                  <a:lnTo>
                    <a:pt x="0" y="140"/>
                  </a:lnTo>
                  <a:lnTo>
                    <a:pt x="0" y="82"/>
                  </a:lnTo>
                  <a:lnTo>
                    <a:pt x="2" y="0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39" name="Freeform 23"/>
            <p:cNvSpPr>
              <a:spLocks/>
            </p:cNvSpPr>
            <p:nvPr/>
          </p:nvSpPr>
          <p:spPr bwMode="auto">
            <a:xfrm>
              <a:off x="1266" y="143"/>
              <a:ext cx="504" cy="1071"/>
            </a:xfrm>
            <a:custGeom>
              <a:avLst/>
              <a:gdLst/>
              <a:ahLst/>
              <a:cxnLst>
                <a:cxn ang="0">
                  <a:pos x="501" y="2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0" y="1061"/>
                </a:cxn>
                <a:cxn ang="0">
                  <a:pos x="174" y="1070"/>
                </a:cxn>
                <a:cxn ang="0">
                  <a:pos x="205" y="1030"/>
                </a:cxn>
                <a:cxn ang="0">
                  <a:pos x="207" y="217"/>
                </a:cxn>
                <a:cxn ang="0">
                  <a:pos x="205" y="206"/>
                </a:cxn>
                <a:cxn ang="0">
                  <a:pos x="209" y="197"/>
                </a:cxn>
                <a:cxn ang="0">
                  <a:pos x="214" y="195"/>
                </a:cxn>
                <a:cxn ang="0">
                  <a:pos x="223" y="193"/>
                </a:cxn>
                <a:cxn ang="0">
                  <a:pos x="272" y="191"/>
                </a:cxn>
                <a:cxn ang="0">
                  <a:pos x="358" y="191"/>
                </a:cxn>
                <a:cxn ang="0">
                  <a:pos x="476" y="191"/>
                </a:cxn>
                <a:cxn ang="0">
                  <a:pos x="483" y="191"/>
                </a:cxn>
                <a:cxn ang="0">
                  <a:pos x="492" y="184"/>
                </a:cxn>
                <a:cxn ang="0">
                  <a:pos x="499" y="173"/>
                </a:cxn>
                <a:cxn ang="0">
                  <a:pos x="503" y="137"/>
                </a:cxn>
                <a:cxn ang="0">
                  <a:pos x="503" y="80"/>
                </a:cxn>
                <a:cxn ang="0">
                  <a:pos x="501" y="2"/>
                </a:cxn>
              </a:cxnLst>
              <a:rect l="0" t="0" r="r" b="b"/>
              <a:pathLst>
                <a:path w="504" h="1071">
                  <a:moveTo>
                    <a:pt x="501" y="2"/>
                  </a:moveTo>
                  <a:lnTo>
                    <a:pt x="29" y="0"/>
                  </a:lnTo>
                  <a:lnTo>
                    <a:pt x="0" y="29"/>
                  </a:lnTo>
                  <a:lnTo>
                    <a:pt x="0" y="1061"/>
                  </a:lnTo>
                  <a:lnTo>
                    <a:pt x="174" y="1070"/>
                  </a:lnTo>
                  <a:lnTo>
                    <a:pt x="205" y="1030"/>
                  </a:lnTo>
                  <a:lnTo>
                    <a:pt x="207" y="217"/>
                  </a:lnTo>
                  <a:lnTo>
                    <a:pt x="205" y="206"/>
                  </a:lnTo>
                  <a:lnTo>
                    <a:pt x="209" y="197"/>
                  </a:lnTo>
                  <a:lnTo>
                    <a:pt x="214" y="195"/>
                  </a:lnTo>
                  <a:lnTo>
                    <a:pt x="223" y="193"/>
                  </a:lnTo>
                  <a:lnTo>
                    <a:pt x="272" y="191"/>
                  </a:lnTo>
                  <a:lnTo>
                    <a:pt x="358" y="191"/>
                  </a:lnTo>
                  <a:lnTo>
                    <a:pt x="476" y="191"/>
                  </a:lnTo>
                  <a:lnTo>
                    <a:pt x="483" y="191"/>
                  </a:lnTo>
                  <a:lnTo>
                    <a:pt x="492" y="184"/>
                  </a:lnTo>
                  <a:lnTo>
                    <a:pt x="499" y="173"/>
                  </a:lnTo>
                  <a:lnTo>
                    <a:pt x="503" y="137"/>
                  </a:lnTo>
                  <a:lnTo>
                    <a:pt x="503" y="80"/>
                  </a:lnTo>
                  <a:lnTo>
                    <a:pt x="501" y="2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0" name="Freeform 24"/>
            <p:cNvSpPr>
              <a:spLocks/>
            </p:cNvSpPr>
            <p:nvPr/>
          </p:nvSpPr>
          <p:spPr bwMode="auto">
            <a:xfrm>
              <a:off x="1517" y="549"/>
              <a:ext cx="661" cy="661"/>
            </a:xfrm>
            <a:custGeom>
              <a:avLst/>
              <a:gdLst/>
              <a:ahLst/>
              <a:cxnLst>
                <a:cxn ang="0">
                  <a:pos x="250" y="252"/>
                </a:cxn>
                <a:cxn ang="0">
                  <a:pos x="250" y="400"/>
                </a:cxn>
                <a:cxn ang="0">
                  <a:pos x="578" y="400"/>
                </a:cxn>
                <a:cxn ang="0">
                  <a:pos x="631" y="375"/>
                </a:cxn>
                <a:cxn ang="0">
                  <a:pos x="660" y="316"/>
                </a:cxn>
                <a:cxn ang="0">
                  <a:pos x="660" y="110"/>
                </a:cxn>
                <a:cxn ang="0">
                  <a:pos x="644" y="88"/>
                </a:cxn>
                <a:cxn ang="0">
                  <a:pos x="627" y="68"/>
                </a:cxn>
                <a:cxn ang="0">
                  <a:pos x="600" y="46"/>
                </a:cxn>
                <a:cxn ang="0">
                  <a:pos x="571" y="26"/>
                </a:cxn>
                <a:cxn ang="0">
                  <a:pos x="540" y="13"/>
                </a:cxn>
                <a:cxn ang="0">
                  <a:pos x="509" y="0"/>
                </a:cxn>
                <a:cxn ang="0">
                  <a:pos x="186" y="0"/>
                </a:cxn>
                <a:cxn ang="0">
                  <a:pos x="153" y="11"/>
                </a:cxn>
                <a:cxn ang="0">
                  <a:pos x="126" y="20"/>
                </a:cxn>
                <a:cxn ang="0">
                  <a:pos x="109" y="26"/>
                </a:cxn>
                <a:cxn ang="0">
                  <a:pos x="71" y="51"/>
                </a:cxn>
                <a:cxn ang="0">
                  <a:pos x="51" y="68"/>
                </a:cxn>
                <a:cxn ang="0">
                  <a:pos x="33" y="91"/>
                </a:cxn>
                <a:cxn ang="0">
                  <a:pos x="20" y="113"/>
                </a:cxn>
                <a:cxn ang="0">
                  <a:pos x="9" y="135"/>
                </a:cxn>
                <a:cxn ang="0">
                  <a:pos x="0" y="159"/>
                </a:cxn>
                <a:cxn ang="0">
                  <a:pos x="0" y="481"/>
                </a:cxn>
                <a:cxn ang="0">
                  <a:pos x="11" y="521"/>
                </a:cxn>
                <a:cxn ang="0">
                  <a:pos x="24" y="552"/>
                </a:cxn>
                <a:cxn ang="0">
                  <a:pos x="35" y="576"/>
                </a:cxn>
                <a:cxn ang="0">
                  <a:pos x="66" y="614"/>
                </a:cxn>
                <a:cxn ang="0">
                  <a:pos x="82" y="629"/>
                </a:cxn>
                <a:cxn ang="0">
                  <a:pos x="102" y="640"/>
                </a:cxn>
                <a:cxn ang="0">
                  <a:pos x="122" y="649"/>
                </a:cxn>
                <a:cxn ang="0">
                  <a:pos x="142" y="656"/>
                </a:cxn>
                <a:cxn ang="0">
                  <a:pos x="162" y="660"/>
                </a:cxn>
                <a:cxn ang="0">
                  <a:pos x="633" y="658"/>
                </a:cxn>
                <a:cxn ang="0">
                  <a:pos x="647" y="653"/>
                </a:cxn>
                <a:cxn ang="0">
                  <a:pos x="651" y="645"/>
                </a:cxn>
                <a:cxn ang="0">
                  <a:pos x="651" y="508"/>
                </a:cxn>
                <a:cxn ang="0">
                  <a:pos x="640" y="497"/>
                </a:cxn>
                <a:cxn ang="0">
                  <a:pos x="631" y="494"/>
                </a:cxn>
                <a:cxn ang="0">
                  <a:pos x="283" y="494"/>
                </a:cxn>
                <a:cxn ang="0">
                  <a:pos x="275" y="492"/>
                </a:cxn>
                <a:cxn ang="0">
                  <a:pos x="261" y="490"/>
                </a:cxn>
                <a:cxn ang="0">
                  <a:pos x="248" y="486"/>
                </a:cxn>
                <a:cxn ang="0">
                  <a:pos x="233" y="479"/>
                </a:cxn>
                <a:cxn ang="0">
                  <a:pos x="221" y="470"/>
                </a:cxn>
                <a:cxn ang="0">
                  <a:pos x="210" y="461"/>
                </a:cxn>
                <a:cxn ang="0">
                  <a:pos x="210" y="249"/>
                </a:cxn>
                <a:cxn ang="0">
                  <a:pos x="217" y="225"/>
                </a:cxn>
                <a:cxn ang="0">
                  <a:pos x="226" y="207"/>
                </a:cxn>
                <a:cxn ang="0">
                  <a:pos x="235" y="194"/>
                </a:cxn>
                <a:cxn ang="0">
                  <a:pos x="261" y="177"/>
                </a:cxn>
                <a:cxn ang="0">
                  <a:pos x="277" y="168"/>
                </a:cxn>
                <a:cxn ang="0">
                  <a:pos x="452" y="168"/>
                </a:cxn>
                <a:cxn ang="0">
                  <a:pos x="465" y="177"/>
                </a:cxn>
                <a:cxn ang="0">
                  <a:pos x="476" y="183"/>
                </a:cxn>
                <a:cxn ang="0">
                  <a:pos x="483" y="190"/>
                </a:cxn>
                <a:cxn ang="0">
                  <a:pos x="489" y="207"/>
                </a:cxn>
                <a:cxn ang="0">
                  <a:pos x="489" y="219"/>
                </a:cxn>
                <a:cxn ang="0">
                  <a:pos x="485" y="230"/>
                </a:cxn>
                <a:cxn ang="0">
                  <a:pos x="478" y="241"/>
                </a:cxn>
                <a:cxn ang="0">
                  <a:pos x="470" y="247"/>
                </a:cxn>
                <a:cxn ang="0">
                  <a:pos x="461" y="252"/>
                </a:cxn>
                <a:cxn ang="0">
                  <a:pos x="250" y="252"/>
                </a:cxn>
              </a:cxnLst>
              <a:rect l="0" t="0" r="r" b="b"/>
              <a:pathLst>
                <a:path w="661" h="661">
                  <a:moveTo>
                    <a:pt x="250" y="252"/>
                  </a:moveTo>
                  <a:lnTo>
                    <a:pt x="250" y="400"/>
                  </a:lnTo>
                  <a:lnTo>
                    <a:pt x="578" y="400"/>
                  </a:lnTo>
                  <a:lnTo>
                    <a:pt x="631" y="375"/>
                  </a:lnTo>
                  <a:lnTo>
                    <a:pt x="660" y="316"/>
                  </a:lnTo>
                  <a:lnTo>
                    <a:pt x="660" y="110"/>
                  </a:lnTo>
                  <a:lnTo>
                    <a:pt x="644" y="88"/>
                  </a:lnTo>
                  <a:lnTo>
                    <a:pt x="627" y="68"/>
                  </a:lnTo>
                  <a:lnTo>
                    <a:pt x="600" y="46"/>
                  </a:lnTo>
                  <a:lnTo>
                    <a:pt x="571" y="26"/>
                  </a:lnTo>
                  <a:lnTo>
                    <a:pt x="540" y="13"/>
                  </a:lnTo>
                  <a:lnTo>
                    <a:pt x="509" y="0"/>
                  </a:lnTo>
                  <a:lnTo>
                    <a:pt x="186" y="0"/>
                  </a:lnTo>
                  <a:lnTo>
                    <a:pt x="153" y="11"/>
                  </a:lnTo>
                  <a:lnTo>
                    <a:pt x="126" y="20"/>
                  </a:lnTo>
                  <a:lnTo>
                    <a:pt x="109" y="26"/>
                  </a:lnTo>
                  <a:lnTo>
                    <a:pt x="71" y="51"/>
                  </a:lnTo>
                  <a:lnTo>
                    <a:pt x="51" y="68"/>
                  </a:lnTo>
                  <a:lnTo>
                    <a:pt x="33" y="91"/>
                  </a:lnTo>
                  <a:lnTo>
                    <a:pt x="20" y="113"/>
                  </a:lnTo>
                  <a:lnTo>
                    <a:pt x="9" y="135"/>
                  </a:lnTo>
                  <a:lnTo>
                    <a:pt x="0" y="159"/>
                  </a:lnTo>
                  <a:lnTo>
                    <a:pt x="0" y="481"/>
                  </a:lnTo>
                  <a:lnTo>
                    <a:pt x="11" y="521"/>
                  </a:lnTo>
                  <a:lnTo>
                    <a:pt x="24" y="552"/>
                  </a:lnTo>
                  <a:lnTo>
                    <a:pt x="35" y="576"/>
                  </a:lnTo>
                  <a:lnTo>
                    <a:pt x="66" y="614"/>
                  </a:lnTo>
                  <a:lnTo>
                    <a:pt x="82" y="629"/>
                  </a:lnTo>
                  <a:lnTo>
                    <a:pt x="102" y="640"/>
                  </a:lnTo>
                  <a:lnTo>
                    <a:pt x="122" y="649"/>
                  </a:lnTo>
                  <a:lnTo>
                    <a:pt x="142" y="656"/>
                  </a:lnTo>
                  <a:lnTo>
                    <a:pt x="162" y="660"/>
                  </a:lnTo>
                  <a:lnTo>
                    <a:pt x="633" y="658"/>
                  </a:lnTo>
                  <a:lnTo>
                    <a:pt x="647" y="653"/>
                  </a:lnTo>
                  <a:lnTo>
                    <a:pt x="651" y="645"/>
                  </a:lnTo>
                  <a:lnTo>
                    <a:pt x="651" y="508"/>
                  </a:lnTo>
                  <a:lnTo>
                    <a:pt x="640" y="497"/>
                  </a:lnTo>
                  <a:lnTo>
                    <a:pt x="631" y="494"/>
                  </a:lnTo>
                  <a:lnTo>
                    <a:pt x="283" y="494"/>
                  </a:lnTo>
                  <a:lnTo>
                    <a:pt x="275" y="492"/>
                  </a:lnTo>
                  <a:lnTo>
                    <a:pt x="261" y="490"/>
                  </a:lnTo>
                  <a:lnTo>
                    <a:pt x="248" y="486"/>
                  </a:lnTo>
                  <a:lnTo>
                    <a:pt x="233" y="479"/>
                  </a:lnTo>
                  <a:lnTo>
                    <a:pt x="221" y="470"/>
                  </a:lnTo>
                  <a:lnTo>
                    <a:pt x="210" y="461"/>
                  </a:lnTo>
                  <a:lnTo>
                    <a:pt x="210" y="249"/>
                  </a:lnTo>
                  <a:lnTo>
                    <a:pt x="217" y="225"/>
                  </a:lnTo>
                  <a:lnTo>
                    <a:pt x="226" y="207"/>
                  </a:lnTo>
                  <a:lnTo>
                    <a:pt x="235" y="194"/>
                  </a:lnTo>
                  <a:lnTo>
                    <a:pt x="261" y="177"/>
                  </a:lnTo>
                  <a:lnTo>
                    <a:pt x="277" y="168"/>
                  </a:lnTo>
                  <a:lnTo>
                    <a:pt x="452" y="168"/>
                  </a:lnTo>
                  <a:lnTo>
                    <a:pt x="465" y="177"/>
                  </a:lnTo>
                  <a:lnTo>
                    <a:pt x="476" y="183"/>
                  </a:lnTo>
                  <a:lnTo>
                    <a:pt x="483" y="190"/>
                  </a:lnTo>
                  <a:lnTo>
                    <a:pt x="489" y="207"/>
                  </a:lnTo>
                  <a:lnTo>
                    <a:pt x="489" y="219"/>
                  </a:lnTo>
                  <a:lnTo>
                    <a:pt x="485" y="230"/>
                  </a:lnTo>
                  <a:lnTo>
                    <a:pt x="478" y="241"/>
                  </a:lnTo>
                  <a:lnTo>
                    <a:pt x="470" y="247"/>
                  </a:lnTo>
                  <a:lnTo>
                    <a:pt x="461" y="252"/>
                  </a:lnTo>
                  <a:lnTo>
                    <a:pt x="250" y="252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1" name="Freeform 25"/>
            <p:cNvSpPr>
              <a:spLocks/>
            </p:cNvSpPr>
            <p:nvPr/>
          </p:nvSpPr>
          <p:spPr bwMode="auto">
            <a:xfrm>
              <a:off x="3119" y="541"/>
              <a:ext cx="684" cy="669"/>
            </a:xfrm>
            <a:custGeom>
              <a:avLst/>
              <a:gdLst/>
              <a:ahLst/>
              <a:cxnLst>
                <a:cxn ang="0">
                  <a:pos x="433" y="263"/>
                </a:cxn>
                <a:cxn ang="0">
                  <a:pos x="86" y="283"/>
                </a:cxn>
                <a:cxn ang="0">
                  <a:pos x="42" y="310"/>
                </a:cxn>
                <a:cxn ang="0">
                  <a:pos x="15" y="354"/>
                </a:cxn>
                <a:cxn ang="0">
                  <a:pos x="0" y="425"/>
                </a:cxn>
                <a:cxn ang="0">
                  <a:pos x="4" y="511"/>
                </a:cxn>
                <a:cxn ang="0">
                  <a:pos x="18" y="562"/>
                </a:cxn>
                <a:cxn ang="0">
                  <a:pos x="40" y="602"/>
                </a:cxn>
                <a:cxn ang="0">
                  <a:pos x="75" y="635"/>
                </a:cxn>
                <a:cxn ang="0">
                  <a:pos x="115" y="655"/>
                </a:cxn>
                <a:cxn ang="0">
                  <a:pos x="164" y="668"/>
                </a:cxn>
                <a:cxn ang="0">
                  <a:pos x="497" y="668"/>
                </a:cxn>
                <a:cxn ang="0">
                  <a:pos x="555" y="659"/>
                </a:cxn>
                <a:cxn ang="0">
                  <a:pos x="595" y="644"/>
                </a:cxn>
                <a:cxn ang="0">
                  <a:pos x="632" y="615"/>
                </a:cxn>
                <a:cxn ang="0">
                  <a:pos x="663" y="580"/>
                </a:cxn>
                <a:cxn ang="0">
                  <a:pos x="674" y="553"/>
                </a:cxn>
                <a:cxn ang="0">
                  <a:pos x="681" y="520"/>
                </a:cxn>
                <a:cxn ang="0">
                  <a:pos x="683" y="188"/>
                </a:cxn>
                <a:cxn ang="0">
                  <a:pos x="681" y="159"/>
                </a:cxn>
                <a:cxn ang="0">
                  <a:pos x="670" y="128"/>
                </a:cxn>
                <a:cxn ang="0">
                  <a:pos x="648" y="93"/>
                </a:cxn>
                <a:cxn ang="0">
                  <a:pos x="610" y="51"/>
                </a:cxn>
                <a:cxn ang="0">
                  <a:pos x="564" y="15"/>
                </a:cxn>
                <a:cxn ang="0">
                  <a:pos x="522" y="0"/>
                </a:cxn>
                <a:cxn ang="0">
                  <a:pos x="27" y="18"/>
                </a:cxn>
                <a:cxn ang="0">
                  <a:pos x="24" y="157"/>
                </a:cxn>
                <a:cxn ang="0">
                  <a:pos x="53" y="175"/>
                </a:cxn>
                <a:cxn ang="0">
                  <a:pos x="409" y="173"/>
                </a:cxn>
                <a:cxn ang="0">
                  <a:pos x="435" y="184"/>
                </a:cxn>
                <a:cxn ang="0">
                  <a:pos x="464" y="201"/>
                </a:cxn>
                <a:cxn ang="0">
                  <a:pos x="473" y="420"/>
                </a:cxn>
                <a:cxn ang="0">
                  <a:pos x="460" y="462"/>
                </a:cxn>
                <a:cxn ang="0">
                  <a:pos x="438" y="484"/>
                </a:cxn>
                <a:cxn ang="0">
                  <a:pos x="407" y="500"/>
                </a:cxn>
                <a:cxn ang="0">
                  <a:pos x="219" y="493"/>
                </a:cxn>
                <a:cxn ang="0">
                  <a:pos x="201" y="478"/>
                </a:cxn>
                <a:cxn ang="0">
                  <a:pos x="195" y="449"/>
                </a:cxn>
                <a:cxn ang="0">
                  <a:pos x="206" y="429"/>
                </a:cxn>
                <a:cxn ang="0">
                  <a:pos x="223" y="416"/>
                </a:cxn>
              </a:cxnLst>
              <a:rect l="0" t="0" r="r" b="b"/>
              <a:pathLst>
                <a:path w="684" h="669">
                  <a:moveTo>
                    <a:pt x="433" y="416"/>
                  </a:moveTo>
                  <a:lnTo>
                    <a:pt x="433" y="263"/>
                  </a:lnTo>
                  <a:lnTo>
                    <a:pt x="124" y="263"/>
                  </a:lnTo>
                  <a:lnTo>
                    <a:pt x="86" y="283"/>
                  </a:lnTo>
                  <a:lnTo>
                    <a:pt x="66" y="294"/>
                  </a:lnTo>
                  <a:lnTo>
                    <a:pt x="42" y="310"/>
                  </a:lnTo>
                  <a:lnTo>
                    <a:pt x="29" y="332"/>
                  </a:lnTo>
                  <a:lnTo>
                    <a:pt x="15" y="354"/>
                  </a:lnTo>
                  <a:lnTo>
                    <a:pt x="7" y="383"/>
                  </a:lnTo>
                  <a:lnTo>
                    <a:pt x="0" y="425"/>
                  </a:lnTo>
                  <a:lnTo>
                    <a:pt x="2" y="498"/>
                  </a:lnTo>
                  <a:lnTo>
                    <a:pt x="4" y="511"/>
                  </a:lnTo>
                  <a:lnTo>
                    <a:pt x="11" y="542"/>
                  </a:lnTo>
                  <a:lnTo>
                    <a:pt x="18" y="562"/>
                  </a:lnTo>
                  <a:lnTo>
                    <a:pt x="27" y="582"/>
                  </a:lnTo>
                  <a:lnTo>
                    <a:pt x="40" y="602"/>
                  </a:lnTo>
                  <a:lnTo>
                    <a:pt x="55" y="619"/>
                  </a:lnTo>
                  <a:lnTo>
                    <a:pt x="75" y="635"/>
                  </a:lnTo>
                  <a:lnTo>
                    <a:pt x="93" y="646"/>
                  </a:lnTo>
                  <a:lnTo>
                    <a:pt x="115" y="655"/>
                  </a:lnTo>
                  <a:lnTo>
                    <a:pt x="133" y="661"/>
                  </a:lnTo>
                  <a:lnTo>
                    <a:pt x="164" y="668"/>
                  </a:lnTo>
                  <a:lnTo>
                    <a:pt x="175" y="668"/>
                  </a:lnTo>
                  <a:lnTo>
                    <a:pt x="497" y="668"/>
                  </a:lnTo>
                  <a:lnTo>
                    <a:pt x="528" y="664"/>
                  </a:lnTo>
                  <a:lnTo>
                    <a:pt x="555" y="659"/>
                  </a:lnTo>
                  <a:lnTo>
                    <a:pt x="577" y="653"/>
                  </a:lnTo>
                  <a:lnTo>
                    <a:pt x="595" y="644"/>
                  </a:lnTo>
                  <a:lnTo>
                    <a:pt x="612" y="630"/>
                  </a:lnTo>
                  <a:lnTo>
                    <a:pt x="632" y="615"/>
                  </a:lnTo>
                  <a:lnTo>
                    <a:pt x="654" y="593"/>
                  </a:lnTo>
                  <a:lnTo>
                    <a:pt x="663" y="580"/>
                  </a:lnTo>
                  <a:lnTo>
                    <a:pt x="670" y="566"/>
                  </a:lnTo>
                  <a:lnTo>
                    <a:pt x="674" y="553"/>
                  </a:lnTo>
                  <a:lnTo>
                    <a:pt x="679" y="540"/>
                  </a:lnTo>
                  <a:lnTo>
                    <a:pt x="681" y="520"/>
                  </a:lnTo>
                  <a:lnTo>
                    <a:pt x="681" y="511"/>
                  </a:lnTo>
                  <a:lnTo>
                    <a:pt x="683" y="188"/>
                  </a:lnTo>
                  <a:lnTo>
                    <a:pt x="683" y="179"/>
                  </a:lnTo>
                  <a:lnTo>
                    <a:pt x="681" y="159"/>
                  </a:lnTo>
                  <a:lnTo>
                    <a:pt x="676" y="144"/>
                  </a:lnTo>
                  <a:lnTo>
                    <a:pt x="670" y="128"/>
                  </a:lnTo>
                  <a:lnTo>
                    <a:pt x="661" y="111"/>
                  </a:lnTo>
                  <a:lnTo>
                    <a:pt x="648" y="93"/>
                  </a:lnTo>
                  <a:lnTo>
                    <a:pt x="626" y="66"/>
                  </a:lnTo>
                  <a:lnTo>
                    <a:pt x="610" y="51"/>
                  </a:lnTo>
                  <a:lnTo>
                    <a:pt x="584" y="27"/>
                  </a:lnTo>
                  <a:lnTo>
                    <a:pt x="564" y="15"/>
                  </a:lnTo>
                  <a:lnTo>
                    <a:pt x="544" y="7"/>
                  </a:lnTo>
                  <a:lnTo>
                    <a:pt x="522" y="0"/>
                  </a:lnTo>
                  <a:lnTo>
                    <a:pt x="44" y="0"/>
                  </a:lnTo>
                  <a:lnTo>
                    <a:pt x="27" y="18"/>
                  </a:lnTo>
                  <a:lnTo>
                    <a:pt x="24" y="22"/>
                  </a:lnTo>
                  <a:lnTo>
                    <a:pt x="24" y="157"/>
                  </a:lnTo>
                  <a:lnTo>
                    <a:pt x="44" y="170"/>
                  </a:lnTo>
                  <a:lnTo>
                    <a:pt x="53" y="175"/>
                  </a:lnTo>
                  <a:lnTo>
                    <a:pt x="400" y="175"/>
                  </a:lnTo>
                  <a:lnTo>
                    <a:pt x="409" y="173"/>
                  </a:lnTo>
                  <a:lnTo>
                    <a:pt x="420" y="175"/>
                  </a:lnTo>
                  <a:lnTo>
                    <a:pt x="435" y="184"/>
                  </a:lnTo>
                  <a:lnTo>
                    <a:pt x="453" y="192"/>
                  </a:lnTo>
                  <a:lnTo>
                    <a:pt x="464" y="201"/>
                  </a:lnTo>
                  <a:lnTo>
                    <a:pt x="473" y="210"/>
                  </a:lnTo>
                  <a:lnTo>
                    <a:pt x="473" y="420"/>
                  </a:lnTo>
                  <a:lnTo>
                    <a:pt x="466" y="442"/>
                  </a:lnTo>
                  <a:lnTo>
                    <a:pt x="460" y="462"/>
                  </a:lnTo>
                  <a:lnTo>
                    <a:pt x="449" y="476"/>
                  </a:lnTo>
                  <a:lnTo>
                    <a:pt x="438" y="484"/>
                  </a:lnTo>
                  <a:lnTo>
                    <a:pt x="424" y="493"/>
                  </a:lnTo>
                  <a:lnTo>
                    <a:pt x="407" y="500"/>
                  </a:lnTo>
                  <a:lnTo>
                    <a:pt x="232" y="500"/>
                  </a:lnTo>
                  <a:lnTo>
                    <a:pt x="219" y="493"/>
                  </a:lnTo>
                  <a:lnTo>
                    <a:pt x="208" y="487"/>
                  </a:lnTo>
                  <a:lnTo>
                    <a:pt x="201" y="478"/>
                  </a:lnTo>
                  <a:lnTo>
                    <a:pt x="197" y="462"/>
                  </a:lnTo>
                  <a:lnTo>
                    <a:pt x="195" y="449"/>
                  </a:lnTo>
                  <a:lnTo>
                    <a:pt x="199" y="438"/>
                  </a:lnTo>
                  <a:lnTo>
                    <a:pt x="206" y="429"/>
                  </a:lnTo>
                  <a:lnTo>
                    <a:pt x="214" y="420"/>
                  </a:lnTo>
                  <a:lnTo>
                    <a:pt x="223" y="416"/>
                  </a:lnTo>
                  <a:lnTo>
                    <a:pt x="433" y="416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2" name="Freeform 26"/>
            <p:cNvSpPr>
              <a:spLocks/>
            </p:cNvSpPr>
            <p:nvPr/>
          </p:nvSpPr>
          <p:spPr bwMode="auto">
            <a:xfrm>
              <a:off x="2244" y="545"/>
              <a:ext cx="417" cy="665"/>
            </a:xfrm>
            <a:custGeom>
              <a:avLst/>
              <a:gdLst/>
              <a:ahLst/>
              <a:cxnLst>
                <a:cxn ang="0">
                  <a:pos x="416" y="2"/>
                </a:cxn>
                <a:cxn ang="0">
                  <a:pos x="416" y="164"/>
                </a:cxn>
                <a:cxn ang="0">
                  <a:pos x="259" y="164"/>
                </a:cxn>
                <a:cxn ang="0">
                  <a:pos x="253" y="164"/>
                </a:cxn>
                <a:cxn ang="0">
                  <a:pos x="242" y="168"/>
                </a:cxn>
                <a:cxn ang="0">
                  <a:pos x="230" y="175"/>
                </a:cxn>
                <a:cxn ang="0">
                  <a:pos x="219" y="184"/>
                </a:cxn>
                <a:cxn ang="0">
                  <a:pos x="215" y="195"/>
                </a:cxn>
                <a:cxn ang="0">
                  <a:pos x="212" y="201"/>
                </a:cxn>
                <a:cxn ang="0">
                  <a:pos x="212" y="204"/>
                </a:cxn>
                <a:cxn ang="0">
                  <a:pos x="212" y="651"/>
                </a:cxn>
                <a:cxn ang="0">
                  <a:pos x="201" y="664"/>
                </a:cxn>
                <a:cxn ang="0">
                  <a:pos x="13" y="664"/>
                </a:cxn>
                <a:cxn ang="0">
                  <a:pos x="0" y="657"/>
                </a:cxn>
                <a:cxn ang="0">
                  <a:pos x="0" y="146"/>
                </a:cxn>
                <a:cxn ang="0">
                  <a:pos x="16" y="113"/>
                </a:cxn>
                <a:cxn ang="0">
                  <a:pos x="29" y="84"/>
                </a:cxn>
                <a:cxn ang="0">
                  <a:pos x="47" y="62"/>
                </a:cxn>
                <a:cxn ang="0">
                  <a:pos x="58" y="53"/>
                </a:cxn>
                <a:cxn ang="0">
                  <a:pos x="74" y="42"/>
                </a:cxn>
                <a:cxn ang="0">
                  <a:pos x="112" y="22"/>
                </a:cxn>
                <a:cxn ang="0">
                  <a:pos x="163" y="0"/>
                </a:cxn>
                <a:cxn ang="0">
                  <a:pos x="416" y="2"/>
                </a:cxn>
              </a:cxnLst>
              <a:rect l="0" t="0" r="r" b="b"/>
              <a:pathLst>
                <a:path w="417" h="665">
                  <a:moveTo>
                    <a:pt x="416" y="2"/>
                  </a:moveTo>
                  <a:lnTo>
                    <a:pt x="416" y="164"/>
                  </a:lnTo>
                  <a:lnTo>
                    <a:pt x="259" y="164"/>
                  </a:lnTo>
                  <a:lnTo>
                    <a:pt x="253" y="164"/>
                  </a:lnTo>
                  <a:lnTo>
                    <a:pt x="242" y="168"/>
                  </a:lnTo>
                  <a:lnTo>
                    <a:pt x="230" y="175"/>
                  </a:lnTo>
                  <a:lnTo>
                    <a:pt x="219" y="184"/>
                  </a:lnTo>
                  <a:lnTo>
                    <a:pt x="215" y="195"/>
                  </a:lnTo>
                  <a:lnTo>
                    <a:pt x="212" y="201"/>
                  </a:lnTo>
                  <a:lnTo>
                    <a:pt x="212" y="204"/>
                  </a:lnTo>
                  <a:lnTo>
                    <a:pt x="212" y="651"/>
                  </a:lnTo>
                  <a:lnTo>
                    <a:pt x="201" y="664"/>
                  </a:lnTo>
                  <a:lnTo>
                    <a:pt x="13" y="664"/>
                  </a:lnTo>
                  <a:lnTo>
                    <a:pt x="0" y="657"/>
                  </a:lnTo>
                  <a:lnTo>
                    <a:pt x="0" y="146"/>
                  </a:lnTo>
                  <a:lnTo>
                    <a:pt x="16" y="113"/>
                  </a:lnTo>
                  <a:lnTo>
                    <a:pt x="29" y="84"/>
                  </a:lnTo>
                  <a:lnTo>
                    <a:pt x="47" y="62"/>
                  </a:lnTo>
                  <a:lnTo>
                    <a:pt x="58" y="53"/>
                  </a:lnTo>
                  <a:lnTo>
                    <a:pt x="74" y="42"/>
                  </a:lnTo>
                  <a:lnTo>
                    <a:pt x="112" y="22"/>
                  </a:lnTo>
                  <a:lnTo>
                    <a:pt x="163" y="0"/>
                  </a:lnTo>
                  <a:lnTo>
                    <a:pt x="416" y="2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3" name="Freeform 27"/>
            <p:cNvSpPr>
              <a:spLocks/>
            </p:cNvSpPr>
            <p:nvPr/>
          </p:nvSpPr>
          <p:spPr bwMode="auto">
            <a:xfrm>
              <a:off x="2692" y="541"/>
              <a:ext cx="411" cy="673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10" y="166"/>
                </a:cxn>
                <a:cxn ang="0">
                  <a:pos x="258" y="166"/>
                </a:cxn>
                <a:cxn ang="0">
                  <a:pos x="247" y="164"/>
                </a:cxn>
                <a:cxn ang="0">
                  <a:pos x="236" y="166"/>
                </a:cxn>
                <a:cxn ang="0">
                  <a:pos x="223" y="175"/>
                </a:cxn>
                <a:cxn ang="0">
                  <a:pos x="212" y="186"/>
                </a:cxn>
                <a:cxn ang="0">
                  <a:pos x="209" y="191"/>
                </a:cxn>
                <a:cxn ang="0">
                  <a:pos x="209" y="195"/>
                </a:cxn>
                <a:cxn ang="0">
                  <a:pos x="209" y="206"/>
                </a:cxn>
                <a:cxn ang="0">
                  <a:pos x="209" y="661"/>
                </a:cxn>
                <a:cxn ang="0">
                  <a:pos x="201" y="670"/>
                </a:cxn>
                <a:cxn ang="0">
                  <a:pos x="13" y="672"/>
                </a:cxn>
                <a:cxn ang="0">
                  <a:pos x="0" y="663"/>
                </a:cxn>
                <a:cxn ang="0">
                  <a:pos x="0" y="153"/>
                </a:cxn>
                <a:cxn ang="0">
                  <a:pos x="15" y="115"/>
                </a:cxn>
                <a:cxn ang="0">
                  <a:pos x="31" y="86"/>
                </a:cxn>
                <a:cxn ang="0">
                  <a:pos x="46" y="62"/>
                </a:cxn>
                <a:cxn ang="0">
                  <a:pos x="57" y="53"/>
                </a:cxn>
                <a:cxn ang="0">
                  <a:pos x="73" y="42"/>
                </a:cxn>
                <a:cxn ang="0">
                  <a:pos x="112" y="22"/>
                </a:cxn>
                <a:cxn ang="0">
                  <a:pos x="161" y="0"/>
                </a:cxn>
                <a:cxn ang="0">
                  <a:pos x="410" y="0"/>
                </a:cxn>
              </a:cxnLst>
              <a:rect l="0" t="0" r="r" b="b"/>
              <a:pathLst>
                <a:path w="411" h="673">
                  <a:moveTo>
                    <a:pt x="410" y="0"/>
                  </a:moveTo>
                  <a:lnTo>
                    <a:pt x="410" y="166"/>
                  </a:lnTo>
                  <a:lnTo>
                    <a:pt x="258" y="166"/>
                  </a:lnTo>
                  <a:lnTo>
                    <a:pt x="247" y="164"/>
                  </a:lnTo>
                  <a:lnTo>
                    <a:pt x="236" y="166"/>
                  </a:lnTo>
                  <a:lnTo>
                    <a:pt x="223" y="175"/>
                  </a:lnTo>
                  <a:lnTo>
                    <a:pt x="212" y="186"/>
                  </a:lnTo>
                  <a:lnTo>
                    <a:pt x="209" y="191"/>
                  </a:lnTo>
                  <a:lnTo>
                    <a:pt x="209" y="195"/>
                  </a:lnTo>
                  <a:lnTo>
                    <a:pt x="209" y="206"/>
                  </a:lnTo>
                  <a:lnTo>
                    <a:pt x="209" y="661"/>
                  </a:lnTo>
                  <a:lnTo>
                    <a:pt x="201" y="670"/>
                  </a:lnTo>
                  <a:lnTo>
                    <a:pt x="13" y="672"/>
                  </a:lnTo>
                  <a:lnTo>
                    <a:pt x="0" y="663"/>
                  </a:lnTo>
                  <a:lnTo>
                    <a:pt x="0" y="153"/>
                  </a:lnTo>
                  <a:lnTo>
                    <a:pt x="15" y="115"/>
                  </a:lnTo>
                  <a:lnTo>
                    <a:pt x="31" y="86"/>
                  </a:lnTo>
                  <a:lnTo>
                    <a:pt x="46" y="62"/>
                  </a:lnTo>
                  <a:lnTo>
                    <a:pt x="57" y="53"/>
                  </a:lnTo>
                  <a:lnTo>
                    <a:pt x="73" y="42"/>
                  </a:lnTo>
                  <a:lnTo>
                    <a:pt x="112" y="22"/>
                  </a:lnTo>
                  <a:lnTo>
                    <a:pt x="161" y="0"/>
                  </a:lnTo>
                  <a:lnTo>
                    <a:pt x="410" y="0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4" name="Freeform 28"/>
            <p:cNvSpPr>
              <a:spLocks/>
            </p:cNvSpPr>
            <p:nvPr/>
          </p:nvSpPr>
          <p:spPr bwMode="auto">
            <a:xfrm>
              <a:off x="3833" y="545"/>
              <a:ext cx="620" cy="669"/>
            </a:xfrm>
            <a:custGeom>
              <a:avLst/>
              <a:gdLst/>
              <a:ahLst/>
              <a:cxnLst>
                <a:cxn ang="0">
                  <a:pos x="592" y="0"/>
                </a:cxn>
                <a:cxn ang="0">
                  <a:pos x="172" y="0"/>
                </a:cxn>
                <a:cxn ang="0">
                  <a:pos x="159" y="4"/>
                </a:cxn>
                <a:cxn ang="0">
                  <a:pos x="130" y="18"/>
                </a:cxn>
                <a:cxn ang="0">
                  <a:pos x="95" y="40"/>
                </a:cxn>
                <a:cxn ang="0">
                  <a:pos x="77" y="53"/>
                </a:cxn>
                <a:cxn ang="0">
                  <a:pos x="60" y="67"/>
                </a:cxn>
                <a:cxn ang="0">
                  <a:pos x="33" y="98"/>
                </a:cxn>
                <a:cxn ang="0">
                  <a:pos x="15" y="129"/>
                </a:cxn>
                <a:cxn ang="0">
                  <a:pos x="0" y="162"/>
                </a:cxn>
                <a:cxn ang="0">
                  <a:pos x="4" y="488"/>
                </a:cxn>
                <a:cxn ang="0">
                  <a:pos x="4" y="502"/>
                </a:cxn>
                <a:cxn ang="0">
                  <a:pos x="11" y="535"/>
                </a:cxn>
                <a:cxn ang="0">
                  <a:pos x="20" y="555"/>
                </a:cxn>
                <a:cxn ang="0">
                  <a:pos x="29" y="575"/>
                </a:cxn>
                <a:cxn ang="0">
                  <a:pos x="42" y="595"/>
                </a:cxn>
                <a:cxn ang="0">
                  <a:pos x="60" y="610"/>
                </a:cxn>
                <a:cxn ang="0">
                  <a:pos x="139" y="668"/>
                </a:cxn>
                <a:cxn ang="0">
                  <a:pos x="588" y="668"/>
                </a:cxn>
                <a:cxn ang="0">
                  <a:pos x="615" y="650"/>
                </a:cxn>
                <a:cxn ang="0">
                  <a:pos x="617" y="515"/>
                </a:cxn>
                <a:cxn ang="0">
                  <a:pos x="597" y="495"/>
                </a:cxn>
                <a:cxn ang="0">
                  <a:pos x="290" y="495"/>
                </a:cxn>
                <a:cxn ang="0">
                  <a:pos x="281" y="493"/>
                </a:cxn>
                <a:cxn ang="0">
                  <a:pos x="256" y="479"/>
                </a:cxn>
                <a:cxn ang="0">
                  <a:pos x="243" y="468"/>
                </a:cxn>
                <a:cxn ang="0">
                  <a:pos x="234" y="455"/>
                </a:cxn>
                <a:cxn ang="0">
                  <a:pos x="228" y="442"/>
                </a:cxn>
                <a:cxn ang="0">
                  <a:pos x="228" y="233"/>
                </a:cxn>
                <a:cxn ang="0">
                  <a:pos x="225" y="220"/>
                </a:cxn>
                <a:cxn ang="0">
                  <a:pos x="230" y="206"/>
                </a:cxn>
                <a:cxn ang="0">
                  <a:pos x="243" y="189"/>
                </a:cxn>
                <a:cxn ang="0">
                  <a:pos x="276" y="175"/>
                </a:cxn>
                <a:cxn ang="0">
                  <a:pos x="588" y="175"/>
                </a:cxn>
                <a:cxn ang="0">
                  <a:pos x="612" y="160"/>
                </a:cxn>
                <a:cxn ang="0">
                  <a:pos x="619" y="18"/>
                </a:cxn>
                <a:cxn ang="0">
                  <a:pos x="606" y="9"/>
                </a:cxn>
                <a:cxn ang="0">
                  <a:pos x="592" y="0"/>
                </a:cxn>
              </a:cxnLst>
              <a:rect l="0" t="0" r="r" b="b"/>
              <a:pathLst>
                <a:path w="620" h="669">
                  <a:moveTo>
                    <a:pt x="592" y="0"/>
                  </a:moveTo>
                  <a:lnTo>
                    <a:pt x="172" y="0"/>
                  </a:lnTo>
                  <a:lnTo>
                    <a:pt x="159" y="4"/>
                  </a:lnTo>
                  <a:lnTo>
                    <a:pt x="130" y="18"/>
                  </a:lnTo>
                  <a:lnTo>
                    <a:pt x="95" y="40"/>
                  </a:lnTo>
                  <a:lnTo>
                    <a:pt x="77" y="53"/>
                  </a:lnTo>
                  <a:lnTo>
                    <a:pt x="60" y="67"/>
                  </a:lnTo>
                  <a:lnTo>
                    <a:pt x="33" y="98"/>
                  </a:lnTo>
                  <a:lnTo>
                    <a:pt x="15" y="129"/>
                  </a:lnTo>
                  <a:lnTo>
                    <a:pt x="0" y="162"/>
                  </a:lnTo>
                  <a:lnTo>
                    <a:pt x="4" y="488"/>
                  </a:lnTo>
                  <a:lnTo>
                    <a:pt x="4" y="502"/>
                  </a:lnTo>
                  <a:lnTo>
                    <a:pt x="11" y="535"/>
                  </a:lnTo>
                  <a:lnTo>
                    <a:pt x="20" y="555"/>
                  </a:lnTo>
                  <a:lnTo>
                    <a:pt x="29" y="575"/>
                  </a:lnTo>
                  <a:lnTo>
                    <a:pt x="42" y="595"/>
                  </a:lnTo>
                  <a:lnTo>
                    <a:pt x="60" y="610"/>
                  </a:lnTo>
                  <a:lnTo>
                    <a:pt x="139" y="668"/>
                  </a:lnTo>
                  <a:lnTo>
                    <a:pt x="588" y="668"/>
                  </a:lnTo>
                  <a:lnTo>
                    <a:pt x="615" y="650"/>
                  </a:lnTo>
                  <a:lnTo>
                    <a:pt x="617" y="515"/>
                  </a:lnTo>
                  <a:lnTo>
                    <a:pt x="597" y="495"/>
                  </a:lnTo>
                  <a:lnTo>
                    <a:pt x="290" y="495"/>
                  </a:lnTo>
                  <a:lnTo>
                    <a:pt x="281" y="493"/>
                  </a:lnTo>
                  <a:lnTo>
                    <a:pt x="256" y="479"/>
                  </a:lnTo>
                  <a:lnTo>
                    <a:pt x="243" y="468"/>
                  </a:lnTo>
                  <a:lnTo>
                    <a:pt x="234" y="455"/>
                  </a:lnTo>
                  <a:lnTo>
                    <a:pt x="228" y="442"/>
                  </a:lnTo>
                  <a:lnTo>
                    <a:pt x="228" y="233"/>
                  </a:lnTo>
                  <a:lnTo>
                    <a:pt x="225" y="220"/>
                  </a:lnTo>
                  <a:lnTo>
                    <a:pt x="230" y="206"/>
                  </a:lnTo>
                  <a:lnTo>
                    <a:pt x="243" y="189"/>
                  </a:lnTo>
                  <a:lnTo>
                    <a:pt x="276" y="175"/>
                  </a:lnTo>
                  <a:lnTo>
                    <a:pt x="588" y="175"/>
                  </a:lnTo>
                  <a:lnTo>
                    <a:pt x="612" y="160"/>
                  </a:lnTo>
                  <a:lnTo>
                    <a:pt x="619" y="18"/>
                  </a:lnTo>
                  <a:lnTo>
                    <a:pt x="606" y="9"/>
                  </a:lnTo>
                  <a:lnTo>
                    <a:pt x="592" y="0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5" name="Freeform 29"/>
            <p:cNvSpPr>
              <a:spLocks/>
            </p:cNvSpPr>
            <p:nvPr/>
          </p:nvSpPr>
          <p:spPr bwMode="auto">
            <a:xfrm>
              <a:off x="4477" y="545"/>
              <a:ext cx="697" cy="665"/>
            </a:xfrm>
            <a:custGeom>
              <a:avLst/>
              <a:gdLst/>
              <a:ahLst/>
              <a:cxnLst>
                <a:cxn ang="0">
                  <a:pos x="2" y="155"/>
                </a:cxn>
                <a:cxn ang="0">
                  <a:pos x="24" y="95"/>
                </a:cxn>
                <a:cxn ang="0">
                  <a:pos x="49" y="66"/>
                </a:cxn>
                <a:cxn ang="0">
                  <a:pos x="109" y="20"/>
                </a:cxn>
                <a:cxn ang="0">
                  <a:pos x="149" y="0"/>
                </a:cxn>
                <a:cxn ang="0">
                  <a:pos x="591" y="18"/>
                </a:cxn>
                <a:cxn ang="0">
                  <a:pos x="634" y="46"/>
                </a:cxn>
                <a:cxn ang="0">
                  <a:pos x="665" y="89"/>
                </a:cxn>
                <a:cxn ang="0">
                  <a:pos x="696" y="159"/>
                </a:cxn>
                <a:cxn ang="0">
                  <a:pos x="683" y="540"/>
                </a:cxn>
                <a:cxn ang="0">
                  <a:pos x="645" y="609"/>
                </a:cxn>
                <a:cxn ang="0">
                  <a:pos x="614" y="633"/>
                </a:cxn>
                <a:cxn ang="0">
                  <a:pos x="574" y="649"/>
                </a:cxn>
                <a:cxn ang="0">
                  <a:pos x="525" y="664"/>
                </a:cxn>
                <a:cxn ang="0">
                  <a:pos x="136" y="651"/>
                </a:cxn>
                <a:cxn ang="0">
                  <a:pos x="69" y="620"/>
                </a:cxn>
                <a:cxn ang="0">
                  <a:pos x="44" y="591"/>
                </a:cxn>
                <a:cxn ang="0">
                  <a:pos x="0" y="507"/>
                </a:cxn>
                <a:cxn ang="0">
                  <a:pos x="209" y="279"/>
                </a:cxn>
                <a:cxn ang="0">
                  <a:pos x="213" y="445"/>
                </a:cxn>
                <a:cxn ang="0">
                  <a:pos x="238" y="474"/>
                </a:cxn>
                <a:cxn ang="0">
                  <a:pos x="271" y="494"/>
                </a:cxn>
                <a:cxn ang="0">
                  <a:pos x="445" y="500"/>
                </a:cxn>
                <a:cxn ang="0">
                  <a:pos x="480" y="463"/>
                </a:cxn>
                <a:cxn ang="0">
                  <a:pos x="487" y="443"/>
                </a:cxn>
                <a:cxn ang="0">
                  <a:pos x="485" y="230"/>
                </a:cxn>
                <a:cxn ang="0">
                  <a:pos x="471" y="201"/>
                </a:cxn>
                <a:cxn ang="0">
                  <a:pos x="440" y="179"/>
                </a:cxn>
                <a:cxn ang="0">
                  <a:pos x="282" y="168"/>
                </a:cxn>
                <a:cxn ang="0">
                  <a:pos x="247" y="179"/>
                </a:cxn>
                <a:cxn ang="0">
                  <a:pos x="220" y="208"/>
                </a:cxn>
                <a:cxn ang="0">
                  <a:pos x="207" y="246"/>
                </a:cxn>
                <a:cxn ang="0">
                  <a:pos x="0" y="277"/>
                </a:cxn>
              </a:cxnLst>
              <a:rect l="0" t="0" r="r" b="b"/>
              <a:pathLst>
                <a:path w="697" h="665">
                  <a:moveTo>
                    <a:pt x="0" y="277"/>
                  </a:moveTo>
                  <a:lnTo>
                    <a:pt x="2" y="155"/>
                  </a:lnTo>
                  <a:lnTo>
                    <a:pt x="11" y="124"/>
                  </a:lnTo>
                  <a:lnTo>
                    <a:pt x="24" y="95"/>
                  </a:lnTo>
                  <a:lnTo>
                    <a:pt x="36" y="80"/>
                  </a:lnTo>
                  <a:lnTo>
                    <a:pt x="49" y="66"/>
                  </a:lnTo>
                  <a:lnTo>
                    <a:pt x="78" y="42"/>
                  </a:lnTo>
                  <a:lnTo>
                    <a:pt x="109" y="20"/>
                  </a:lnTo>
                  <a:lnTo>
                    <a:pt x="133" y="4"/>
                  </a:lnTo>
                  <a:lnTo>
                    <a:pt x="149" y="0"/>
                  </a:lnTo>
                  <a:lnTo>
                    <a:pt x="556" y="0"/>
                  </a:lnTo>
                  <a:lnTo>
                    <a:pt x="591" y="18"/>
                  </a:lnTo>
                  <a:lnTo>
                    <a:pt x="618" y="35"/>
                  </a:lnTo>
                  <a:lnTo>
                    <a:pt x="634" y="46"/>
                  </a:lnTo>
                  <a:lnTo>
                    <a:pt x="645" y="60"/>
                  </a:lnTo>
                  <a:lnTo>
                    <a:pt x="665" y="89"/>
                  </a:lnTo>
                  <a:lnTo>
                    <a:pt x="683" y="122"/>
                  </a:lnTo>
                  <a:lnTo>
                    <a:pt x="696" y="159"/>
                  </a:lnTo>
                  <a:lnTo>
                    <a:pt x="696" y="498"/>
                  </a:lnTo>
                  <a:lnTo>
                    <a:pt x="683" y="540"/>
                  </a:lnTo>
                  <a:lnTo>
                    <a:pt x="665" y="578"/>
                  </a:lnTo>
                  <a:lnTo>
                    <a:pt x="645" y="609"/>
                  </a:lnTo>
                  <a:lnTo>
                    <a:pt x="632" y="622"/>
                  </a:lnTo>
                  <a:lnTo>
                    <a:pt x="614" y="633"/>
                  </a:lnTo>
                  <a:lnTo>
                    <a:pt x="596" y="642"/>
                  </a:lnTo>
                  <a:lnTo>
                    <a:pt x="574" y="649"/>
                  </a:lnTo>
                  <a:lnTo>
                    <a:pt x="540" y="660"/>
                  </a:lnTo>
                  <a:lnTo>
                    <a:pt x="525" y="664"/>
                  </a:lnTo>
                  <a:lnTo>
                    <a:pt x="176" y="664"/>
                  </a:lnTo>
                  <a:lnTo>
                    <a:pt x="136" y="651"/>
                  </a:lnTo>
                  <a:lnTo>
                    <a:pt x="100" y="635"/>
                  </a:lnTo>
                  <a:lnTo>
                    <a:pt x="69" y="620"/>
                  </a:lnTo>
                  <a:lnTo>
                    <a:pt x="56" y="606"/>
                  </a:lnTo>
                  <a:lnTo>
                    <a:pt x="44" y="591"/>
                  </a:lnTo>
                  <a:lnTo>
                    <a:pt x="22" y="553"/>
                  </a:lnTo>
                  <a:lnTo>
                    <a:pt x="0" y="507"/>
                  </a:lnTo>
                  <a:lnTo>
                    <a:pt x="0" y="277"/>
                  </a:lnTo>
                  <a:lnTo>
                    <a:pt x="209" y="279"/>
                  </a:lnTo>
                  <a:lnTo>
                    <a:pt x="209" y="432"/>
                  </a:lnTo>
                  <a:lnTo>
                    <a:pt x="213" y="445"/>
                  </a:lnTo>
                  <a:lnTo>
                    <a:pt x="222" y="458"/>
                  </a:lnTo>
                  <a:lnTo>
                    <a:pt x="238" y="474"/>
                  </a:lnTo>
                  <a:lnTo>
                    <a:pt x="256" y="487"/>
                  </a:lnTo>
                  <a:lnTo>
                    <a:pt x="271" y="494"/>
                  </a:lnTo>
                  <a:lnTo>
                    <a:pt x="285" y="500"/>
                  </a:lnTo>
                  <a:lnTo>
                    <a:pt x="445" y="500"/>
                  </a:lnTo>
                  <a:lnTo>
                    <a:pt x="474" y="476"/>
                  </a:lnTo>
                  <a:lnTo>
                    <a:pt x="480" y="463"/>
                  </a:lnTo>
                  <a:lnTo>
                    <a:pt x="487" y="454"/>
                  </a:lnTo>
                  <a:lnTo>
                    <a:pt x="487" y="443"/>
                  </a:lnTo>
                  <a:lnTo>
                    <a:pt x="487" y="250"/>
                  </a:lnTo>
                  <a:lnTo>
                    <a:pt x="485" y="230"/>
                  </a:lnTo>
                  <a:lnTo>
                    <a:pt x="478" y="215"/>
                  </a:lnTo>
                  <a:lnTo>
                    <a:pt x="471" y="201"/>
                  </a:lnTo>
                  <a:lnTo>
                    <a:pt x="458" y="190"/>
                  </a:lnTo>
                  <a:lnTo>
                    <a:pt x="440" y="179"/>
                  </a:lnTo>
                  <a:lnTo>
                    <a:pt x="418" y="168"/>
                  </a:lnTo>
                  <a:lnTo>
                    <a:pt x="282" y="168"/>
                  </a:lnTo>
                  <a:lnTo>
                    <a:pt x="265" y="173"/>
                  </a:lnTo>
                  <a:lnTo>
                    <a:pt x="247" y="179"/>
                  </a:lnTo>
                  <a:lnTo>
                    <a:pt x="231" y="193"/>
                  </a:lnTo>
                  <a:lnTo>
                    <a:pt x="220" y="208"/>
                  </a:lnTo>
                  <a:lnTo>
                    <a:pt x="213" y="226"/>
                  </a:lnTo>
                  <a:lnTo>
                    <a:pt x="207" y="246"/>
                  </a:lnTo>
                  <a:lnTo>
                    <a:pt x="207" y="279"/>
                  </a:lnTo>
                  <a:lnTo>
                    <a:pt x="0" y="277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46" name="Freeform 30"/>
            <p:cNvSpPr>
              <a:spLocks/>
            </p:cNvSpPr>
            <p:nvPr/>
          </p:nvSpPr>
          <p:spPr bwMode="auto">
            <a:xfrm>
              <a:off x="5214" y="541"/>
              <a:ext cx="667" cy="67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18" y="0"/>
                </a:cxn>
                <a:cxn ang="0">
                  <a:pos x="562" y="24"/>
                </a:cxn>
                <a:cxn ang="0">
                  <a:pos x="597" y="47"/>
                </a:cxn>
                <a:cxn ang="0">
                  <a:pos x="611" y="60"/>
                </a:cxn>
                <a:cxn ang="0">
                  <a:pos x="620" y="71"/>
                </a:cxn>
                <a:cxn ang="0">
                  <a:pos x="662" y="146"/>
                </a:cxn>
                <a:cxn ang="0">
                  <a:pos x="666" y="645"/>
                </a:cxn>
                <a:cxn ang="0">
                  <a:pos x="648" y="670"/>
                </a:cxn>
                <a:cxn ang="0">
                  <a:pos x="480" y="672"/>
                </a:cxn>
                <a:cxn ang="0">
                  <a:pos x="460" y="661"/>
                </a:cxn>
                <a:cxn ang="0">
                  <a:pos x="458" y="208"/>
                </a:cxn>
                <a:cxn ang="0">
                  <a:pos x="458" y="206"/>
                </a:cxn>
                <a:cxn ang="0">
                  <a:pos x="456" y="200"/>
                </a:cxn>
                <a:cxn ang="0">
                  <a:pos x="447" y="189"/>
                </a:cxn>
                <a:cxn ang="0">
                  <a:pos x="436" y="180"/>
                </a:cxn>
                <a:cxn ang="0">
                  <a:pos x="425" y="177"/>
                </a:cxn>
                <a:cxn ang="0">
                  <a:pos x="416" y="175"/>
                </a:cxn>
                <a:cxn ang="0">
                  <a:pos x="263" y="175"/>
                </a:cxn>
                <a:cxn ang="0">
                  <a:pos x="254" y="177"/>
                </a:cxn>
                <a:cxn ang="0">
                  <a:pos x="235" y="184"/>
                </a:cxn>
                <a:cxn ang="0">
                  <a:pos x="228" y="191"/>
                </a:cxn>
                <a:cxn ang="0">
                  <a:pos x="223" y="197"/>
                </a:cxn>
                <a:cxn ang="0">
                  <a:pos x="223" y="204"/>
                </a:cxn>
                <a:cxn ang="0">
                  <a:pos x="223" y="645"/>
                </a:cxn>
                <a:cxn ang="0">
                  <a:pos x="210" y="670"/>
                </a:cxn>
                <a:cxn ang="0">
                  <a:pos x="20" y="672"/>
                </a:cxn>
                <a:cxn ang="0">
                  <a:pos x="2" y="650"/>
                </a:cxn>
                <a:cxn ang="0">
                  <a:pos x="0" y="20"/>
                </a:cxn>
                <a:cxn ang="0">
                  <a:pos x="22" y="0"/>
                </a:cxn>
              </a:cxnLst>
              <a:rect l="0" t="0" r="r" b="b"/>
              <a:pathLst>
                <a:path w="667" h="673">
                  <a:moveTo>
                    <a:pt x="22" y="0"/>
                  </a:moveTo>
                  <a:lnTo>
                    <a:pt x="518" y="0"/>
                  </a:lnTo>
                  <a:lnTo>
                    <a:pt x="562" y="24"/>
                  </a:lnTo>
                  <a:lnTo>
                    <a:pt x="597" y="47"/>
                  </a:lnTo>
                  <a:lnTo>
                    <a:pt x="611" y="60"/>
                  </a:lnTo>
                  <a:lnTo>
                    <a:pt x="620" y="71"/>
                  </a:lnTo>
                  <a:lnTo>
                    <a:pt x="662" y="146"/>
                  </a:lnTo>
                  <a:lnTo>
                    <a:pt x="666" y="645"/>
                  </a:lnTo>
                  <a:lnTo>
                    <a:pt x="648" y="670"/>
                  </a:lnTo>
                  <a:lnTo>
                    <a:pt x="480" y="672"/>
                  </a:lnTo>
                  <a:lnTo>
                    <a:pt x="460" y="661"/>
                  </a:lnTo>
                  <a:lnTo>
                    <a:pt x="458" y="208"/>
                  </a:lnTo>
                  <a:lnTo>
                    <a:pt x="458" y="206"/>
                  </a:lnTo>
                  <a:lnTo>
                    <a:pt x="456" y="200"/>
                  </a:lnTo>
                  <a:lnTo>
                    <a:pt x="447" y="189"/>
                  </a:lnTo>
                  <a:lnTo>
                    <a:pt x="436" y="180"/>
                  </a:lnTo>
                  <a:lnTo>
                    <a:pt x="425" y="177"/>
                  </a:lnTo>
                  <a:lnTo>
                    <a:pt x="416" y="175"/>
                  </a:lnTo>
                  <a:lnTo>
                    <a:pt x="263" y="175"/>
                  </a:lnTo>
                  <a:lnTo>
                    <a:pt x="254" y="177"/>
                  </a:lnTo>
                  <a:lnTo>
                    <a:pt x="235" y="184"/>
                  </a:lnTo>
                  <a:lnTo>
                    <a:pt x="228" y="191"/>
                  </a:lnTo>
                  <a:lnTo>
                    <a:pt x="223" y="197"/>
                  </a:lnTo>
                  <a:lnTo>
                    <a:pt x="223" y="204"/>
                  </a:lnTo>
                  <a:lnTo>
                    <a:pt x="223" y="645"/>
                  </a:lnTo>
                  <a:lnTo>
                    <a:pt x="210" y="670"/>
                  </a:lnTo>
                  <a:lnTo>
                    <a:pt x="20" y="672"/>
                  </a:lnTo>
                  <a:lnTo>
                    <a:pt x="2" y="650"/>
                  </a:lnTo>
                  <a:lnTo>
                    <a:pt x="0" y="20"/>
                  </a:lnTo>
                  <a:lnTo>
                    <a:pt x="22" y="0"/>
                  </a:lnTo>
                </a:path>
              </a:pathLst>
            </a:custGeom>
            <a:solidFill>
              <a:srgbClr val="8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384175" y="4067175"/>
            <a:ext cx="8305800" cy="2800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800000"/>
                </a:solidFill>
              </a:rPr>
              <a:t>Brownfield Services</a:t>
            </a:r>
          </a:p>
          <a:p>
            <a:pPr algn="ctr"/>
            <a:r>
              <a:rPr lang="en-US" sz="2000" b="1" i="1" dirty="0">
                <a:solidFill>
                  <a:srgbClr val="800000"/>
                </a:solidFill>
              </a:rPr>
              <a:t>Serving clients through more than </a:t>
            </a:r>
            <a:r>
              <a:rPr lang="en-US" sz="2000" b="1" i="1" dirty="0" smtClean="0">
                <a:solidFill>
                  <a:srgbClr val="800000"/>
                </a:solidFill>
              </a:rPr>
              <a:t>120 </a:t>
            </a:r>
            <a:r>
              <a:rPr lang="en-US" sz="2000" b="1" i="1" dirty="0">
                <a:solidFill>
                  <a:srgbClr val="800000"/>
                </a:solidFill>
              </a:rPr>
              <a:t>U.S. </a:t>
            </a:r>
            <a:r>
              <a:rPr lang="en-US" sz="2000" b="1" i="1" dirty="0" smtClean="0">
                <a:solidFill>
                  <a:srgbClr val="800000"/>
                </a:solidFill>
              </a:rPr>
              <a:t>offices</a:t>
            </a:r>
          </a:p>
          <a:p>
            <a:pPr algn="ctr"/>
            <a:endParaRPr lang="en-US" sz="2000" b="1" i="1" dirty="0" smtClean="0">
              <a:solidFill>
                <a:srgbClr val="80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800000"/>
                </a:solidFill>
              </a:rPr>
              <a:t>Dave </a:t>
            </a:r>
            <a:r>
              <a:rPr lang="en-US" sz="2000" b="1" i="1" dirty="0" smtClean="0">
                <a:solidFill>
                  <a:srgbClr val="800000"/>
                </a:solidFill>
              </a:rPr>
              <a:t>Koch,  Senior Principal / Senior Consultant</a:t>
            </a:r>
          </a:p>
          <a:p>
            <a:pPr algn="ctr"/>
            <a:r>
              <a:rPr lang="en-US" sz="2000" b="1" i="1" dirty="0" smtClean="0">
                <a:solidFill>
                  <a:srgbClr val="800000"/>
                </a:solidFill>
              </a:rPr>
              <a:t>National </a:t>
            </a:r>
            <a:r>
              <a:rPr lang="en-US" sz="2000" b="1" i="1" dirty="0" smtClean="0">
                <a:solidFill>
                  <a:srgbClr val="800000"/>
                </a:solidFill>
              </a:rPr>
              <a:t>Brownfields </a:t>
            </a:r>
            <a:r>
              <a:rPr lang="en-US" sz="2000" b="1" i="1" dirty="0" smtClean="0">
                <a:solidFill>
                  <a:srgbClr val="800000"/>
                </a:solidFill>
              </a:rPr>
              <a:t>Program</a:t>
            </a:r>
            <a:endParaRPr lang="en-US" sz="3200" b="1" dirty="0">
              <a:solidFill>
                <a:srgbClr val="800000"/>
              </a:solidFill>
            </a:endParaRPr>
          </a:p>
          <a:p>
            <a:pPr algn="ctr"/>
            <a:r>
              <a:rPr lang="en-US" b="1" dirty="0">
                <a:solidFill>
                  <a:srgbClr val="800000"/>
                </a:solidFill>
              </a:rPr>
              <a:t>dekoch@terracon.com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hlinkClick r:id="rId2"/>
              </a:rPr>
              <a:t>www.terracon.com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800.599.6886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0438" y="68263"/>
            <a:ext cx="7025971" cy="1144587"/>
          </a:xfrm>
        </p:spPr>
        <p:txBody>
          <a:bodyPr/>
          <a:lstStyle/>
          <a:p>
            <a:r>
              <a:rPr lang="en-US" dirty="0" smtClean="0"/>
              <a:t>Practical Faces of Brownfields</a:t>
            </a:r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>
          <a:xfrm>
            <a:off x="1166813" y="1514474"/>
            <a:ext cx="7826375" cy="50880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Yes, you do have them.</a:t>
            </a:r>
          </a:p>
          <a:p>
            <a:pPr lvl="1"/>
            <a:r>
              <a:rPr lang="en-US" dirty="0" smtClean="0"/>
              <a:t>Every community and county has brownfields</a:t>
            </a:r>
          </a:p>
          <a:p>
            <a:pPr lvl="1"/>
            <a:r>
              <a:rPr lang="en-US" dirty="0"/>
              <a:t>Not all are eligible for </a:t>
            </a:r>
            <a:r>
              <a:rPr lang="en-US" dirty="0" smtClean="0"/>
              <a:t>state or federal financial help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isn’t visual</a:t>
            </a:r>
          </a:p>
          <a:p>
            <a:pPr lvl="1"/>
            <a:r>
              <a:rPr lang="en-US" dirty="0" smtClean="0"/>
              <a:t>All ‘bad lookin</a:t>
            </a:r>
            <a:r>
              <a:rPr lang="en-US" dirty="0" smtClean="0"/>
              <a:t>g’</a:t>
            </a:r>
            <a:r>
              <a:rPr lang="en-US" dirty="0" smtClean="0"/>
              <a:t> properties are not brownfields</a:t>
            </a:r>
          </a:p>
          <a:p>
            <a:pPr lvl="1"/>
            <a:r>
              <a:rPr lang="en-US" dirty="0" smtClean="0"/>
              <a:t>‘Good looking’ properties can be brownfields</a:t>
            </a:r>
          </a:p>
          <a:p>
            <a:pPr lvl="1"/>
            <a:endParaRPr lang="en-US" dirty="0"/>
          </a:p>
          <a:p>
            <a:r>
              <a:rPr lang="en-US" dirty="0" smtClean="0"/>
              <a:t>They may be public property or private real estate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Not properties where those responsible for contaminant releases can ignore their obligations</a:t>
            </a:r>
          </a:p>
          <a:p>
            <a:pPr lvl="1"/>
            <a:r>
              <a:rPr lang="en-US" dirty="0" smtClean="0"/>
              <a:t>Liable and viable </a:t>
            </a:r>
            <a:r>
              <a:rPr lang="en-US" dirty="0" smtClean="0"/>
              <a:t>responsible parties have obligations</a:t>
            </a:r>
          </a:p>
          <a:p>
            <a:pPr lvl="1"/>
            <a:r>
              <a:rPr lang="en-US" dirty="0" smtClean="0"/>
              <a:t>Imminent health threats must be dealt with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friendlier arena in which to resolve </a:t>
            </a:r>
            <a:r>
              <a:rPr lang="en-US" dirty="0" smtClean="0"/>
              <a:t>problems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479301" y="867990"/>
            <a:ext cx="2448910" cy="1558084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85164" y="4524749"/>
            <a:ext cx="74914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920340" y="-136525"/>
            <a:ext cx="8223659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drives the Brownfield Lifecycle?</a:t>
            </a:r>
            <a:endParaRPr lang="en-US" sz="200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169239" y="3972299"/>
            <a:ext cx="79747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580401" y="3459537"/>
            <a:ext cx="752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580401" y="2937249"/>
            <a:ext cx="7523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580401" y="2426074"/>
            <a:ext cx="7523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580401" y="1913312"/>
            <a:ext cx="752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580401" y="1391024"/>
            <a:ext cx="7523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580401" y="866402"/>
            <a:ext cx="7523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596276" y="1405312"/>
            <a:ext cx="1114425" cy="133350"/>
          </a:xfrm>
          <a:prstGeom prst="line">
            <a:avLst/>
          </a:prstGeom>
          <a:noFill/>
          <a:ln w="301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Rectangle 25"/>
          <p:cNvSpPr>
            <a:spLocks noChangeArrowheads="1"/>
          </p:cNvSpPr>
          <p:nvPr/>
        </p:nvSpPr>
        <p:spPr bwMode="auto">
          <a:xfrm rot="-5400000">
            <a:off x="127324" y="2520572"/>
            <a:ext cx="25003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/>
              <a:t>Perceived </a:t>
            </a:r>
            <a:r>
              <a:rPr lang="en-US" sz="1400" b="1" dirty="0" smtClean="0"/>
              <a:t>  </a:t>
            </a:r>
            <a:r>
              <a:rPr lang="en-US" sz="1400" b="1" dirty="0" smtClean="0"/>
              <a:t>Property Value </a:t>
            </a:r>
            <a:r>
              <a:rPr lang="en-US" sz="1400" b="1" dirty="0"/>
              <a:t>($)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>
            <a:off x="1593101" y="860612"/>
            <a:ext cx="0" cy="5486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7"/>
          <p:cNvSpPr>
            <a:spLocks noChangeShapeType="1"/>
          </p:cNvSpPr>
          <p:nvPr/>
        </p:nvSpPr>
        <p:spPr bwMode="auto">
          <a:xfrm>
            <a:off x="2736101" y="860612"/>
            <a:ext cx="0" cy="5486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8"/>
          <p:cNvSpPr>
            <a:spLocks noChangeShapeType="1"/>
          </p:cNvSpPr>
          <p:nvPr/>
        </p:nvSpPr>
        <p:spPr bwMode="auto">
          <a:xfrm>
            <a:off x="4031501" y="860612"/>
            <a:ext cx="0" cy="54882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21211" y="1371974"/>
            <a:ext cx="5248275" cy="2473325"/>
            <a:chOff x="2277460" y="1479550"/>
            <a:chExt cx="5248275" cy="2473325"/>
          </a:xfrm>
        </p:grpSpPr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2277460" y="1638300"/>
              <a:ext cx="520700" cy="2312988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2798160" y="3951288"/>
              <a:ext cx="465138" cy="1587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 flipV="1">
              <a:off x="3263298" y="3311525"/>
              <a:ext cx="466725" cy="639763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 flipV="1">
              <a:off x="3730023" y="3044825"/>
              <a:ext cx="474662" cy="266700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 flipV="1">
              <a:off x="4204685" y="2789238"/>
              <a:ext cx="466725" cy="255587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 flipV="1">
              <a:off x="4671410" y="2533650"/>
              <a:ext cx="474663" cy="255588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 flipV="1">
              <a:off x="5146073" y="2405063"/>
              <a:ext cx="466725" cy="128587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20"/>
            <p:cNvSpPr>
              <a:spLocks noChangeShapeType="1"/>
            </p:cNvSpPr>
            <p:nvPr/>
          </p:nvSpPr>
          <p:spPr bwMode="auto">
            <a:xfrm flipV="1">
              <a:off x="5612798" y="2278063"/>
              <a:ext cx="474662" cy="127000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1"/>
            <p:cNvSpPr>
              <a:spLocks noChangeShapeType="1"/>
            </p:cNvSpPr>
            <p:nvPr/>
          </p:nvSpPr>
          <p:spPr bwMode="auto">
            <a:xfrm flipV="1">
              <a:off x="6087460" y="2149475"/>
              <a:ext cx="466725" cy="128588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22"/>
            <p:cNvSpPr>
              <a:spLocks noChangeShapeType="1"/>
            </p:cNvSpPr>
            <p:nvPr/>
          </p:nvSpPr>
          <p:spPr bwMode="auto">
            <a:xfrm flipV="1">
              <a:off x="6554185" y="2020888"/>
              <a:ext cx="465138" cy="128587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 flipV="1">
              <a:off x="7019323" y="1479550"/>
              <a:ext cx="506412" cy="541338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6" name="Line 29"/>
          <p:cNvSpPr>
            <a:spLocks noChangeShapeType="1"/>
          </p:cNvSpPr>
          <p:nvPr/>
        </p:nvSpPr>
        <p:spPr bwMode="auto">
          <a:xfrm>
            <a:off x="5489811" y="886572"/>
            <a:ext cx="0" cy="54882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30"/>
          <p:cNvSpPr>
            <a:spLocks noChangeShapeType="1"/>
          </p:cNvSpPr>
          <p:nvPr/>
        </p:nvSpPr>
        <p:spPr bwMode="auto">
          <a:xfrm>
            <a:off x="7928211" y="860612"/>
            <a:ext cx="0" cy="5486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1745501" y="911599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Idled</a:t>
            </a: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2777376" y="911599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Discovery</a:t>
            </a:r>
          </a:p>
        </p:txBody>
      </p:sp>
      <p:sp>
        <p:nvSpPr>
          <p:cNvPr id="12320" name="Text Box 33"/>
          <p:cNvSpPr txBox="1">
            <a:spLocks noChangeArrowheads="1"/>
          </p:cNvSpPr>
          <p:nvPr/>
        </p:nvSpPr>
        <p:spPr bwMode="auto">
          <a:xfrm>
            <a:off x="4107701" y="911599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Assessment</a:t>
            </a:r>
          </a:p>
        </p:txBody>
      </p:sp>
      <p:sp>
        <p:nvSpPr>
          <p:cNvPr id="12321" name="Text Box 34"/>
          <p:cNvSpPr txBox="1">
            <a:spLocks noChangeArrowheads="1"/>
          </p:cNvSpPr>
          <p:nvPr/>
        </p:nvSpPr>
        <p:spPr bwMode="auto">
          <a:xfrm>
            <a:off x="5687693" y="911599"/>
            <a:ext cx="2104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Corrective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Action ?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2" name="Text Box 35"/>
          <p:cNvSpPr txBox="1">
            <a:spLocks noChangeArrowheads="1"/>
          </p:cNvSpPr>
          <p:nvPr/>
        </p:nvSpPr>
        <p:spPr bwMode="auto">
          <a:xfrm>
            <a:off x="8003120" y="917949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Reuse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53637" name="Group 37"/>
          <p:cNvGrpSpPr>
            <a:grpSpLocks/>
          </p:cNvGrpSpPr>
          <p:nvPr/>
        </p:nvGrpSpPr>
        <p:grpSpPr bwMode="auto">
          <a:xfrm>
            <a:off x="2736101" y="1390040"/>
            <a:ext cx="4713288" cy="2590800"/>
            <a:chOff x="1246" y="949"/>
            <a:chExt cx="2969" cy="1632"/>
          </a:xfrm>
        </p:grpSpPr>
        <p:sp>
          <p:nvSpPr>
            <p:cNvPr id="12334" name="Line 38"/>
            <p:cNvSpPr>
              <a:spLocks noChangeShapeType="1"/>
            </p:cNvSpPr>
            <p:nvPr/>
          </p:nvSpPr>
          <p:spPr bwMode="auto">
            <a:xfrm>
              <a:off x="2995" y="1632"/>
              <a:ext cx="355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39"/>
            <p:cNvSpPr>
              <a:spLocks noChangeArrowheads="1"/>
            </p:cNvSpPr>
            <p:nvPr/>
          </p:nvSpPr>
          <p:spPr bwMode="auto">
            <a:xfrm>
              <a:off x="1246" y="949"/>
              <a:ext cx="1728" cy="1632"/>
            </a:xfrm>
            <a:prstGeom prst="rect">
              <a:avLst/>
            </a:prstGeom>
            <a:solidFill>
              <a:srgbClr val="FF00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000000"/>
                  </a:solidFill>
                  <a:latin typeface="Tahoma" charset="0"/>
                </a:rPr>
                <a:t>Red  Zone</a:t>
              </a:r>
            </a:p>
          </p:txBody>
        </p:sp>
        <p:sp>
          <p:nvSpPr>
            <p:cNvPr id="12336" name="Text Box 40"/>
            <p:cNvSpPr txBox="1">
              <a:spLocks noChangeArrowheads="1"/>
            </p:cNvSpPr>
            <p:nvPr/>
          </p:nvSpPr>
          <p:spPr bwMode="auto">
            <a:xfrm>
              <a:off x="3330" y="1551"/>
              <a:ext cx="8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600" b="1" dirty="0" smtClean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1600" b="1" dirty="0" smtClean="0">
                  <a:solidFill>
                    <a:srgbClr val="000000"/>
                  </a:solidFill>
                </a:rPr>
                <a:t>How much ?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329" name="Line 48"/>
          <p:cNvSpPr>
            <a:spLocks noChangeShapeType="1"/>
          </p:cNvSpPr>
          <p:nvPr/>
        </p:nvSpPr>
        <p:spPr bwMode="auto">
          <a:xfrm flipH="1">
            <a:off x="2301126" y="1633912"/>
            <a:ext cx="3333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Text Box 49"/>
          <p:cNvSpPr txBox="1">
            <a:spLocks noChangeArrowheads="1"/>
          </p:cNvSpPr>
          <p:nvPr/>
        </p:nvSpPr>
        <p:spPr bwMode="auto">
          <a:xfrm>
            <a:off x="1715339" y="1927599"/>
            <a:ext cx="969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RECs</a:t>
            </a:r>
          </a:p>
          <a:p>
            <a:pPr eaLnBrk="1" hangingPunct="1"/>
            <a:r>
              <a:rPr lang="en-US" sz="1400" b="1"/>
              <a:t>Identified</a:t>
            </a:r>
          </a:p>
        </p:txBody>
      </p:sp>
      <p:sp>
        <p:nvSpPr>
          <p:cNvPr id="12331" name="Text Box 50"/>
          <p:cNvSpPr txBox="1">
            <a:spLocks noChangeArrowheads="1"/>
          </p:cNvSpPr>
          <p:nvPr/>
        </p:nvSpPr>
        <p:spPr bwMode="auto">
          <a:xfrm>
            <a:off x="920340" y="6617208"/>
            <a:ext cx="667682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dirty="0"/>
              <a:t>RECs:  ASTM E1527-05 Recognized Environmental Conditions produce a stigma that affects property value whether impairment is real or not.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36101" y="1279899"/>
            <a:ext cx="6430963" cy="362744"/>
            <a:chOff x="2292350" y="1387475"/>
            <a:chExt cx="6430963" cy="362744"/>
          </a:xfrm>
        </p:grpSpPr>
        <p:sp>
          <p:nvSpPr>
            <p:cNvPr id="12311" name="Line 24"/>
            <p:cNvSpPr>
              <a:spLocks noChangeShapeType="1"/>
            </p:cNvSpPr>
            <p:nvPr/>
          </p:nvSpPr>
          <p:spPr bwMode="auto">
            <a:xfrm flipV="1">
              <a:off x="7485063" y="1387475"/>
              <a:ext cx="1238250" cy="1031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92350" y="1490663"/>
              <a:ext cx="5192713" cy="259556"/>
              <a:chOff x="2292350" y="1490663"/>
              <a:chExt cx="5192713" cy="259556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2292350" y="1646238"/>
                <a:ext cx="1295400" cy="103981"/>
              </a:xfrm>
              <a:prstGeom prst="line">
                <a:avLst/>
              </a:prstGeom>
              <a:noFill/>
              <a:ln w="30163">
                <a:solidFill>
                  <a:srgbClr val="006600"/>
                </a:solidFill>
                <a:round/>
                <a:headEnd/>
                <a:tailEnd/>
              </a:ln>
            </p:spPr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3587750" y="1490663"/>
                <a:ext cx="1447800" cy="250825"/>
              </a:xfrm>
              <a:prstGeom prst="line">
                <a:avLst/>
              </a:prstGeom>
              <a:noFill/>
              <a:ln w="30163">
                <a:solidFill>
                  <a:srgbClr val="0066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6"/>
              <p:cNvCxnSpPr>
                <a:endCxn id="12311" idx="0"/>
              </p:cNvCxnSpPr>
              <p:nvPr/>
            </p:nvCxnSpPr>
            <p:spPr>
              <a:xfrm>
                <a:off x="5035550" y="1490663"/>
                <a:ext cx="2449513" cy="0"/>
              </a:xfrm>
              <a:prstGeom prst="line">
                <a:avLst/>
              </a:prstGeom>
              <a:noFill/>
              <a:ln w="30163">
                <a:solidFill>
                  <a:srgbClr val="0066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" name="Group 3"/>
          <p:cNvGrpSpPr/>
          <p:nvPr/>
        </p:nvGrpSpPr>
        <p:grpSpPr>
          <a:xfrm>
            <a:off x="1350305" y="4230479"/>
            <a:ext cx="7816850" cy="2188343"/>
            <a:chOff x="1350305" y="4230479"/>
            <a:chExt cx="7816850" cy="2188343"/>
          </a:xfrm>
        </p:grpSpPr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1350305" y="4899584"/>
              <a:ext cx="7816850" cy="1519238"/>
              <a:chOff x="300" y="2830"/>
              <a:chExt cx="4924" cy="957"/>
            </a:xfrm>
            <a:solidFill>
              <a:srgbClr val="00CC00"/>
            </a:solidFill>
          </p:grpSpPr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546" y="2830"/>
                <a:ext cx="4678" cy="957"/>
              </a:xfrm>
              <a:custGeom>
                <a:avLst/>
                <a:gdLst/>
                <a:ahLst/>
                <a:cxnLst>
                  <a:cxn ang="0">
                    <a:pos x="0" y="904"/>
                  </a:cxn>
                  <a:cxn ang="0">
                    <a:pos x="0" y="0"/>
                  </a:cxn>
                  <a:cxn ang="0">
                    <a:pos x="626" y="139"/>
                  </a:cxn>
                  <a:cxn ang="0">
                    <a:pos x="780" y="874"/>
                  </a:cxn>
                  <a:cxn ang="0">
                    <a:pos x="1283" y="874"/>
                  </a:cxn>
                  <a:cxn ang="0">
                    <a:pos x="1845" y="785"/>
                  </a:cxn>
                  <a:cxn ang="0">
                    <a:pos x="2477" y="725"/>
                  </a:cxn>
                  <a:cxn ang="0">
                    <a:pos x="2497" y="408"/>
                  </a:cxn>
                  <a:cxn ang="0">
                    <a:pos x="3484" y="219"/>
                  </a:cxn>
                  <a:cxn ang="0">
                    <a:pos x="3938" y="60"/>
                  </a:cxn>
                  <a:cxn ang="0">
                    <a:pos x="4678" y="60"/>
                  </a:cxn>
                  <a:cxn ang="0">
                    <a:pos x="4678" y="914"/>
                  </a:cxn>
                  <a:cxn ang="0">
                    <a:pos x="0" y="904"/>
                  </a:cxn>
                </a:cxnLst>
                <a:rect l="0" t="0" r="r" b="b"/>
                <a:pathLst>
                  <a:path w="4678" h="957">
                    <a:moveTo>
                      <a:pt x="0" y="904"/>
                    </a:moveTo>
                    <a:lnTo>
                      <a:pt x="0" y="0"/>
                    </a:lnTo>
                    <a:lnTo>
                      <a:pt x="626" y="139"/>
                    </a:lnTo>
                    <a:lnTo>
                      <a:pt x="780" y="874"/>
                    </a:lnTo>
                    <a:lnTo>
                      <a:pt x="1283" y="874"/>
                    </a:lnTo>
                    <a:lnTo>
                      <a:pt x="1845" y="785"/>
                    </a:lnTo>
                    <a:cubicBezTo>
                      <a:pt x="2484" y="745"/>
                      <a:pt x="2477" y="957"/>
                      <a:pt x="2477" y="725"/>
                    </a:cubicBezTo>
                    <a:lnTo>
                      <a:pt x="2497" y="408"/>
                    </a:lnTo>
                    <a:lnTo>
                      <a:pt x="3484" y="219"/>
                    </a:lnTo>
                    <a:lnTo>
                      <a:pt x="3938" y="60"/>
                    </a:lnTo>
                    <a:lnTo>
                      <a:pt x="4678" y="60"/>
                    </a:lnTo>
                    <a:lnTo>
                      <a:pt x="4678" y="914"/>
                    </a:lnTo>
                    <a:lnTo>
                      <a:pt x="0" y="90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2"/>
              <p:cNvSpPr>
                <a:spLocks noChangeShapeType="1"/>
              </p:cNvSpPr>
              <p:nvPr/>
            </p:nvSpPr>
            <p:spPr bwMode="auto">
              <a:xfrm>
                <a:off x="300" y="2830"/>
                <a:ext cx="0" cy="912"/>
              </a:xfrm>
              <a:prstGeom prst="line">
                <a:avLst/>
              </a:prstGeom>
              <a:grpFill/>
              <a:ln w="57150">
                <a:solidFill>
                  <a:srgbClr val="00CC00"/>
                </a:solidFill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783461" y="4230479"/>
              <a:ext cx="6475535" cy="832665"/>
              <a:chOff x="1232134" y="4512870"/>
              <a:chExt cx="6475535" cy="576244"/>
            </a:xfrm>
          </p:grpSpPr>
          <p:sp>
            <p:nvSpPr>
              <p:cNvPr id="12326" name="Text Box 45"/>
              <p:cNvSpPr txBox="1">
                <a:spLocks noChangeArrowheads="1"/>
              </p:cNvSpPr>
              <p:nvPr/>
            </p:nvSpPr>
            <p:spPr bwMode="auto">
              <a:xfrm>
                <a:off x="1707629" y="4512870"/>
                <a:ext cx="6000040" cy="170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760000"/>
                  </a:buClr>
                  <a:buSzPct val="70000"/>
                  <a:buFont typeface="Monotype Sorts" pitchFamily="2" charset="2"/>
                  <a:buNone/>
                </a:pPr>
                <a:r>
                  <a:rPr kumimoji="1" lang="en-US" sz="1600" dirty="0" smtClean="0">
                    <a:solidFill>
                      <a:srgbClr val="009900"/>
                    </a:solidFill>
                  </a:rPr>
                  <a:t>Developer and </a:t>
                </a:r>
                <a:r>
                  <a:rPr kumimoji="1" lang="en-US" sz="1600" dirty="0">
                    <a:solidFill>
                      <a:srgbClr val="009900"/>
                    </a:solidFill>
                  </a:rPr>
                  <a:t>other capital-source </a:t>
                </a:r>
                <a:r>
                  <a:rPr kumimoji="1" lang="en-US" sz="1600" dirty="0" smtClean="0">
                    <a:solidFill>
                      <a:srgbClr val="009900"/>
                    </a:solidFill>
                  </a:rPr>
                  <a:t>interest/investment </a:t>
                </a:r>
                <a:r>
                  <a:rPr kumimoji="1" lang="en-US" sz="1600" dirty="0">
                    <a:solidFill>
                      <a:srgbClr val="009900"/>
                    </a:solidFill>
                  </a:rPr>
                  <a:t>in </a:t>
                </a:r>
                <a:r>
                  <a:rPr kumimoji="1" lang="en-US" sz="1600" dirty="0" smtClean="0">
                    <a:solidFill>
                      <a:srgbClr val="009900"/>
                    </a:solidFill>
                  </a:rPr>
                  <a:t>property</a:t>
                </a:r>
                <a:endParaRPr kumimoji="1" lang="en-US" sz="16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60" name="Curved Down Arrow 59"/>
              <p:cNvSpPr/>
              <p:nvPr/>
            </p:nvSpPr>
            <p:spPr>
              <a:xfrm rot="6088904" flipV="1">
                <a:off x="1139001" y="4649787"/>
                <a:ext cx="532460" cy="346193"/>
              </a:xfrm>
              <a:prstGeom prst="curvedDownArrow">
                <a:avLst/>
              </a:prstGeom>
              <a:solidFill>
                <a:srgbClr val="006600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2" name="Group 43"/>
          <p:cNvGrpSpPr>
            <a:grpSpLocks/>
          </p:cNvGrpSpPr>
          <p:nvPr/>
        </p:nvGrpSpPr>
        <p:grpSpPr bwMode="auto">
          <a:xfrm>
            <a:off x="2543358" y="4653522"/>
            <a:ext cx="5518150" cy="901700"/>
            <a:chOff x="1100" y="2675"/>
            <a:chExt cx="3476" cy="568"/>
          </a:xfrm>
        </p:grpSpPr>
        <p:grpSp>
          <p:nvGrpSpPr>
            <p:cNvPr id="63" name="Group 44"/>
            <p:cNvGrpSpPr>
              <a:grpSpLocks/>
            </p:cNvGrpSpPr>
            <p:nvPr/>
          </p:nvGrpSpPr>
          <p:grpSpPr bwMode="auto">
            <a:xfrm>
              <a:off x="1100" y="2678"/>
              <a:ext cx="2121" cy="565"/>
              <a:chOff x="1150" y="2618"/>
              <a:chExt cx="1872" cy="565"/>
            </a:xfrm>
          </p:grpSpPr>
          <p:pic>
            <p:nvPicPr>
              <p:cNvPr id="67" name="Picture 45" descr="bl0043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0" y="2799"/>
                <a:ext cx="1872" cy="384"/>
              </a:xfrm>
              <a:prstGeom prst="rect">
                <a:avLst/>
              </a:prstGeom>
              <a:noFill/>
            </p:spPr>
          </p:pic>
          <p:sp>
            <p:nvSpPr>
              <p:cNvPr id="68" name="Text Box 46"/>
              <p:cNvSpPr txBox="1">
                <a:spLocks noChangeArrowheads="1"/>
              </p:cNvSpPr>
              <p:nvPr/>
            </p:nvSpPr>
            <p:spPr bwMode="auto">
              <a:xfrm>
                <a:off x="1469" y="2618"/>
                <a:ext cx="12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EPA or State Assessment $</a:t>
                </a:r>
                <a:endParaRPr lang="en-US" sz="1200" b="1" dirty="0"/>
              </a:p>
            </p:txBody>
          </p:sp>
        </p:grpSp>
        <p:grpSp>
          <p:nvGrpSpPr>
            <p:cNvPr id="64" name="Group 47"/>
            <p:cNvGrpSpPr>
              <a:grpSpLocks/>
            </p:cNvGrpSpPr>
            <p:nvPr/>
          </p:nvGrpSpPr>
          <p:grpSpPr bwMode="auto">
            <a:xfrm>
              <a:off x="3072" y="2675"/>
              <a:ext cx="1504" cy="565"/>
              <a:chOff x="3052" y="2685"/>
              <a:chExt cx="1504" cy="565"/>
            </a:xfrm>
          </p:grpSpPr>
          <p:pic>
            <p:nvPicPr>
              <p:cNvPr id="65" name="Picture 48" descr="bl0043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52" y="2866"/>
                <a:ext cx="1504" cy="384"/>
              </a:xfrm>
              <a:prstGeom prst="rect">
                <a:avLst/>
              </a:prstGeom>
              <a:noFill/>
            </p:spPr>
          </p:pic>
          <p:sp>
            <p:nvSpPr>
              <p:cNvPr id="66" name="Text Box 49"/>
              <p:cNvSpPr txBox="1">
                <a:spLocks noChangeArrowheads="1"/>
              </p:cNvSpPr>
              <p:nvPr/>
            </p:nvSpPr>
            <p:spPr bwMode="auto">
              <a:xfrm>
                <a:off x="3109" y="2685"/>
                <a:ext cx="13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Brownfield Cleanup </a:t>
                </a:r>
                <a:r>
                  <a:rPr lang="en-US" sz="1200" b="1" dirty="0"/>
                  <a:t>Grant $</a:t>
                </a:r>
              </a:p>
            </p:txBody>
          </p:sp>
        </p:grpSp>
      </p:grpSp>
      <p:sp>
        <p:nvSpPr>
          <p:cNvPr id="71" name="Curved Down Arrow 70"/>
          <p:cNvSpPr/>
          <p:nvPr/>
        </p:nvSpPr>
        <p:spPr>
          <a:xfrm rot="4332009">
            <a:off x="8127561" y="4526465"/>
            <a:ext cx="901061" cy="406780"/>
          </a:xfrm>
          <a:prstGeom prst="curvedDownArrow">
            <a:avLst/>
          </a:prstGeom>
          <a:solidFill>
            <a:srgbClr val="0066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eeform 6"/>
          <p:cNvSpPr>
            <a:spLocks/>
          </p:cNvSpPr>
          <p:nvPr/>
        </p:nvSpPr>
        <p:spPr bwMode="auto">
          <a:xfrm>
            <a:off x="3743813" y="5474541"/>
            <a:ext cx="568747" cy="573573"/>
          </a:xfrm>
          <a:custGeom>
            <a:avLst/>
            <a:gdLst>
              <a:gd name="T0" fmla="*/ 1111 w 1502"/>
              <a:gd name="T1" fmla="*/ 923 h 1500"/>
              <a:gd name="T2" fmla="*/ 1219 w 1502"/>
              <a:gd name="T3" fmla="*/ 891 h 1500"/>
              <a:gd name="T4" fmla="*/ 1298 w 1502"/>
              <a:gd name="T5" fmla="*/ 800 h 1500"/>
              <a:gd name="T6" fmla="*/ 1281 w 1502"/>
              <a:gd name="T7" fmla="*/ 688 h 1500"/>
              <a:gd name="T8" fmla="*/ 1199 w 1502"/>
              <a:gd name="T9" fmla="*/ 582 h 1500"/>
              <a:gd name="T10" fmla="*/ 928 w 1502"/>
              <a:gd name="T11" fmla="*/ 824 h 1500"/>
              <a:gd name="T12" fmla="*/ 468 w 1502"/>
              <a:gd name="T13" fmla="*/ 962 h 1500"/>
              <a:gd name="T14" fmla="*/ 376 w 1502"/>
              <a:gd name="T15" fmla="*/ 994 h 1500"/>
              <a:gd name="T16" fmla="*/ 455 w 1502"/>
              <a:gd name="T17" fmla="*/ 843 h 1500"/>
              <a:gd name="T18" fmla="*/ 468 w 1502"/>
              <a:gd name="T19" fmla="*/ 588 h 1500"/>
              <a:gd name="T20" fmla="*/ 729 w 1502"/>
              <a:gd name="T21" fmla="*/ 397 h 1500"/>
              <a:gd name="T22" fmla="*/ 702 w 1502"/>
              <a:gd name="T23" fmla="*/ 334 h 1500"/>
              <a:gd name="T24" fmla="*/ 736 w 1502"/>
              <a:gd name="T25" fmla="*/ 279 h 1500"/>
              <a:gd name="T26" fmla="*/ 800 w 1502"/>
              <a:gd name="T27" fmla="*/ 387 h 1500"/>
              <a:gd name="T28" fmla="*/ 856 w 1502"/>
              <a:gd name="T29" fmla="*/ 494 h 1500"/>
              <a:gd name="T30" fmla="*/ 1090 w 1502"/>
              <a:gd name="T31" fmla="*/ 373 h 1500"/>
              <a:gd name="T32" fmla="*/ 1017 w 1502"/>
              <a:gd name="T33" fmla="*/ 252 h 1500"/>
              <a:gd name="T34" fmla="*/ 928 w 1502"/>
              <a:gd name="T35" fmla="*/ 200 h 1500"/>
              <a:gd name="T36" fmla="*/ 866 w 1502"/>
              <a:gd name="T37" fmla="*/ 183 h 1500"/>
              <a:gd name="T38" fmla="*/ 1140 w 1502"/>
              <a:gd name="T39" fmla="*/ 109 h 1500"/>
              <a:gd name="T40" fmla="*/ 1369 w 1502"/>
              <a:gd name="T41" fmla="*/ 324 h 1500"/>
              <a:gd name="T42" fmla="*/ 1490 w 1502"/>
              <a:gd name="T43" fmla="*/ 617 h 1500"/>
              <a:gd name="T44" fmla="*/ 1468 w 1502"/>
              <a:gd name="T45" fmla="*/ 974 h 1500"/>
              <a:gd name="T46" fmla="*/ 1281 w 1502"/>
              <a:gd name="T47" fmla="*/ 1280 h 1500"/>
              <a:gd name="T48" fmla="*/ 973 w 1502"/>
              <a:gd name="T49" fmla="*/ 1467 h 1500"/>
              <a:gd name="T50" fmla="*/ 600 w 1502"/>
              <a:gd name="T51" fmla="*/ 1485 h 1500"/>
              <a:gd name="T52" fmla="*/ 273 w 1502"/>
              <a:gd name="T53" fmla="*/ 1329 h 1500"/>
              <a:gd name="T54" fmla="*/ 59 w 1502"/>
              <a:gd name="T55" fmla="*/ 1041 h 1500"/>
              <a:gd name="T56" fmla="*/ 4 w 1502"/>
              <a:gd name="T57" fmla="*/ 673 h 1500"/>
              <a:gd name="T58" fmla="*/ 128 w 1502"/>
              <a:gd name="T59" fmla="*/ 331 h 1500"/>
              <a:gd name="T60" fmla="*/ 393 w 1502"/>
              <a:gd name="T61" fmla="*/ 90 h 1500"/>
              <a:gd name="T62" fmla="*/ 749 w 1502"/>
              <a:gd name="T63" fmla="*/ 0 h 1500"/>
              <a:gd name="T64" fmla="*/ 845 w 1502"/>
              <a:gd name="T65" fmla="*/ 6 h 1500"/>
              <a:gd name="T66" fmla="*/ 847 w 1502"/>
              <a:gd name="T67" fmla="*/ 180 h 1500"/>
              <a:gd name="T68" fmla="*/ 744 w 1502"/>
              <a:gd name="T69" fmla="*/ 170 h 1500"/>
              <a:gd name="T70" fmla="*/ 615 w 1502"/>
              <a:gd name="T71" fmla="*/ 178 h 1500"/>
              <a:gd name="T72" fmla="*/ 549 w 1502"/>
              <a:gd name="T73" fmla="*/ 196 h 1500"/>
              <a:gd name="T74" fmla="*/ 633 w 1502"/>
              <a:gd name="T75" fmla="*/ 208 h 1500"/>
              <a:gd name="T76" fmla="*/ 662 w 1502"/>
              <a:gd name="T77" fmla="*/ 292 h 1500"/>
              <a:gd name="T78" fmla="*/ 591 w 1502"/>
              <a:gd name="T79" fmla="*/ 254 h 1500"/>
              <a:gd name="T80" fmla="*/ 495 w 1502"/>
              <a:gd name="T81" fmla="*/ 279 h 1500"/>
              <a:gd name="T82" fmla="*/ 406 w 1502"/>
              <a:gd name="T83" fmla="*/ 383 h 1500"/>
              <a:gd name="T84" fmla="*/ 436 w 1502"/>
              <a:gd name="T85" fmla="*/ 488 h 1500"/>
              <a:gd name="T86" fmla="*/ 241 w 1502"/>
              <a:gd name="T87" fmla="*/ 684 h 1500"/>
              <a:gd name="T88" fmla="*/ 186 w 1502"/>
              <a:gd name="T89" fmla="*/ 831 h 1500"/>
              <a:gd name="T90" fmla="*/ 226 w 1502"/>
              <a:gd name="T91" fmla="*/ 984 h 1500"/>
              <a:gd name="T92" fmla="*/ 312 w 1502"/>
              <a:gd name="T93" fmla="*/ 1130 h 1500"/>
              <a:gd name="T94" fmla="*/ 391 w 1502"/>
              <a:gd name="T95" fmla="*/ 1211 h 1500"/>
              <a:gd name="T96" fmla="*/ 379 w 1502"/>
              <a:gd name="T97" fmla="*/ 1181 h 1500"/>
              <a:gd name="T98" fmla="*/ 376 w 1502"/>
              <a:gd name="T99" fmla="*/ 994 h 1500"/>
              <a:gd name="T100" fmla="*/ 416 w 1502"/>
              <a:gd name="T101" fmla="*/ 1102 h 1500"/>
              <a:gd name="T102" fmla="*/ 446 w 1502"/>
              <a:gd name="T103" fmla="*/ 1199 h 1500"/>
              <a:gd name="T104" fmla="*/ 551 w 1502"/>
              <a:gd name="T105" fmla="*/ 1236 h 1500"/>
              <a:gd name="T106" fmla="*/ 687 w 1502"/>
              <a:gd name="T107" fmla="*/ 1230 h 1500"/>
              <a:gd name="T108" fmla="*/ 926 w 1502"/>
              <a:gd name="T109" fmla="*/ 1243 h 1500"/>
              <a:gd name="T110" fmla="*/ 1037 w 1502"/>
              <a:gd name="T111" fmla="*/ 1240 h 1500"/>
              <a:gd name="T112" fmla="*/ 1177 w 1502"/>
              <a:gd name="T113" fmla="*/ 1159 h 1500"/>
              <a:gd name="T114" fmla="*/ 1271 w 1502"/>
              <a:gd name="T115" fmla="*/ 1019 h 1500"/>
              <a:gd name="T116" fmla="*/ 1330 w 1502"/>
              <a:gd name="T117" fmla="*/ 839 h 1500"/>
              <a:gd name="T118" fmla="*/ 1266 w 1502"/>
              <a:gd name="T119" fmla="*/ 923 h 1500"/>
              <a:gd name="T120" fmla="*/ 1086 w 1502"/>
              <a:gd name="T121" fmla="*/ 977 h 1500"/>
              <a:gd name="T122" fmla="*/ 935 w 1502"/>
              <a:gd name="T123" fmla="*/ 979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2" h="1500">
                <a:moveTo>
                  <a:pt x="1051" y="849"/>
                </a:moveTo>
                <a:lnTo>
                  <a:pt x="1095" y="918"/>
                </a:lnTo>
                <a:lnTo>
                  <a:pt x="1096" y="920"/>
                </a:lnTo>
                <a:lnTo>
                  <a:pt x="1101" y="922"/>
                </a:lnTo>
                <a:lnTo>
                  <a:pt x="1111" y="923"/>
                </a:lnTo>
                <a:lnTo>
                  <a:pt x="1125" y="923"/>
                </a:lnTo>
                <a:lnTo>
                  <a:pt x="1142" y="922"/>
                </a:lnTo>
                <a:lnTo>
                  <a:pt x="1164" y="917"/>
                </a:lnTo>
                <a:lnTo>
                  <a:pt x="1189" y="906"/>
                </a:lnTo>
                <a:lnTo>
                  <a:pt x="1219" y="891"/>
                </a:lnTo>
                <a:lnTo>
                  <a:pt x="1244" y="874"/>
                </a:lnTo>
                <a:lnTo>
                  <a:pt x="1265" y="858"/>
                </a:lnTo>
                <a:lnTo>
                  <a:pt x="1280" y="839"/>
                </a:lnTo>
                <a:lnTo>
                  <a:pt x="1292" y="821"/>
                </a:lnTo>
                <a:lnTo>
                  <a:pt x="1298" y="800"/>
                </a:lnTo>
                <a:lnTo>
                  <a:pt x="1302" y="780"/>
                </a:lnTo>
                <a:lnTo>
                  <a:pt x="1303" y="762"/>
                </a:lnTo>
                <a:lnTo>
                  <a:pt x="1302" y="742"/>
                </a:lnTo>
                <a:lnTo>
                  <a:pt x="1295" y="715"/>
                </a:lnTo>
                <a:lnTo>
                  <a:pt x="1281" y="688"/>
                </a:lnTo>
                <a:lnTo>
                  <a:pt x="1265" y="659"/>
                </a:lnTo>
                <a:lnTo>
                  <a:pt x="1244" y="634"/>
                </a:lnTo>
                <a:lnTo>
                  <a:pt x="1226" y="612"/>
                </a:lnTo>
                <a:lnTo>
                  <a:pt x="1209" y="594"/>
                </a:lnTo>
                <a:lnTo>
                  <a:pt x="1199" y="582"/>
                </a:lnTo>
                <a:lnTo>
                  <a:pt x="1194" y="578"/>
                </a:lnTo>
                <a:lnTo>
                  <a:pt x="965" y="713"/>
                </a:lnTo>
                <a:lnTo>
                  <a:pt x="1051" y="849"/>
                </a:lnTo>
                <a:lnTo>
                  <a:pt x="928" y="893"/>
                </a:lnTo>
                <a:lnTo>
                  <a:pt x="928" y="824"/>
                </a:lnTo>
                <a:lnTo>
                  <a:pt x="751" y="1095"/>
                </a:lnTo>
                <a:lnTo>
                  <a:pt x="800" y="1171"/>
                </a:lnTo>
                <a:lnTo>
                  <a:pt x="694" y="1171"/>
                </a:lnTo>
                <a:lnTo>
                  <a:pt x="694" y="962"/>
                </a:lnTo>
                <a:lnTo>
                  <a:pt x="468" y="962"/>
                </a:lnTo>
                <a:lnTo>
                  <a:pt x="465" y="965"/>
                </a:lnTo>
                <a:lnTo>
                  <a:pt x="455" y="977"/>
                </a:lnTo>
                <a:lnTo>
                  <a:pt x="441" y="997"/>
                </a:lnTo>
                <a:lnTo>
                  <a:pt x="430" y="1026"/>
                </a:lnTo>
                <a:lnTo>
                  <a:pt x="376" y="994"/>
                </a:lnTo>
                <a:lnTo>
                  <a:pt x="388" y="967"/>
                </a:lnTo>
                <a:lnTo>
                  <a:pt x="403" y="935"/>
                </a:lnTo>
                <a:lnTo>
                  <a:pt x="421" y="903"/>
                </a:lnTo>
                <a:lnTo>
                  <a:pt x="438" y="871"/>
                </a:lnTo>
                <a:lnTo>
                  <a:pt x="455" y="843"/>
                </a:lnTo>
                <a:lnTo>
                  <a:pt x="468" y="821"/>
                </a:lnTo>
                <a:lnTo>
                  <a:pt x="477" y="804"/>
                </a:lnTo>
                <a:lnTo>
                  <a:pt x="480" y="799"/>
                </a:lnTo>
                <a:lnTo>
                  <a:pt x="600" y="869"/>
                </a:lnTo>
                <a:lnTo>
                  <a:pt x="468" y="588"/>
                </a:lnTo>
                <a:lnTo>
                  <a:pt x="381" y="594"/>
                </a:lnTo>
                <a:lnTo>
                  <a:pt x="436" y="488"/>
                </a:lnTo>
                <a:lnTo>
                  <a:pt x="598" y="595"/>
                </a:lnTo>
                <a:lnTo>
                  <a:pt x="729" y="398"/>
                </a:lnTo>
                <a:lnTo>
                  <a:pt x="729" y="397"/>
                </a:lnTo>
                <a:lnTo>
                  <a:pt x="728" y="390"/>
                </a:lnTo>
                <a:lnTo>
                  <a:pt x="724" y="380"/>
                </a:lnTo>
                <a:lnTo>
                  <a:pt x="719" y="366"/>
                </a:lnTo>
                <a:lnTo>
                  <a:pt x="712" y="351"/>
                </a:lnTo>
                <a:lnTo>
                  <a:pt x="702" y="334"/>
                </a:lnTo>
                <a:lnTo>
                  <a:pt x="687" y="318"/>
                </a:lnTo>
                <a:lnTo>
                  <a:pt x="669" y="299"/>
                </a:lnTo>
                <a:lnTo>
                  <a:pt x="719" y="260"/>
                </a:lnTo>
                <a:lnTo>
                  <a:pt x="728" y="269"/>
                </a:lnTo>
                <a:lnTo>
                  <a:pt x="736" y="279"/>
                </a:lnTo>
                <a:lnTo>
                  <a:pt x="743" y="289"/>
                </a:lnTo>
                <a:lnTo>
                  <a:pt x="751" y="299"/>
                </a:lnTo>
                <a:lnTo>
                  <a:pt x="766" y="324"/>
                </a:lnTo>
                <a:lnTo>
                  <a:pt x="783" y="353"/>
                </a:lnTo>
                <a:lnTo>
                  <a:pt x="800" y="387"/>
                </a:lnTo>
                <a:lnTo>
                  <a:pt x="817" y="419"/>
                </a:lnTo>
                <a:lnTo>
                  <a:pt x="832" y="447"/>
                </a:lnTo>
                <a:lnTo>
                  <a:pt x="844" y="472"/>
                </a:lnTo>
                <a:lnTo>
                  <a:pt x="852" y="488"/>
                </a:lnTo>
                <a:lnTo>
                  <a:pt x="856" y="494"/>
                </a:lnTo>
                <a:lnTo>
                  <a:pt x="717" y="567"/>
                </a:lnTo>
                <a:lnTo>
                  <a:pt x="1037" y="602"/>
                </a:lnTo>
                <a:lnTo>
                  <a:pt x="1209" y="319"/>
                </a:lnTo>
                <a:lnTo>
                  <a:pt x="1091" y="378"/>
                </a:lnTo>
                <a:lnTo>
                  <a:pt x="1090" y="373"/>
                </a:lnTo>
                <a:lnTo>
                  <a:pt x="1083" y="356"/>
                </a:lnTo>
                <a:lnTo>
                  <a:pt x="1073" y="334"/>
                </a:lnTo>
                <a:lnTo>
                  <a:pt x="1058" y="307"/>
                </a:lnTo>
                <a:lnTo>
                  <a:pt x="1039" y="281"/>
                </a:lnTo>
                <a:lnTo>
                  <a:pt x="1017" y="252"/>
                </a:lnTo>
                <a:lnTo>
                  <a:pt x="992" y="228"/>
                </a:lnTo>
                <a:lnTo>
                  <a:pt x="962" y="212"/>
                </a:lnTo>
                <a:lnTo>
                  <a:pt x="951" y="207"/>
                </a:lnTo>
                <a:lnTo>
                  <a:pt x="940" y="203"/>
                </a:lnTo>
                <a:lnTo>
                  <a:pt x="928" y="200"/>
                </a:lnTo>
                <a:lnTo>
                  <a:pt x="916" y="195"/>
                </a:lnTo>
                <a:lnTo>
                  <a:pt x="904" y="191"/>
                </a:lnTo>
                <a:lnTo>
                  <a:pt x="891" y="188"/>
                </a:lnTo>
                <a:lnTo>
                  <a:pt x="879" y="186"/>
                </a:lnTo>
                <a:lnTo>
                  <a:pt x="866" y="183"/>
                </a:lnTo>
                <a:lnTo>
                  <a:pt x="901" y="15"/>
                </a:lnTo>
                <a:lnTo>
                  <a:pt x="965" y="30"/>
                </a:lnTo>
                <a:lnTo>
                  <a:pt x="1026" y="52"/>
                </a:lnTo>
                <a:lnTo>
                  <a:pt x="1084" y="79"/>
                </a:lnTo>
                <a:lnTo>
                  <a:pt x="1140" y="109"/>
                </a:lnTo>
                <a:lnTo>
                  <a:pt x="1192" y="144"/>
                </a:lnTo>
                <a:lnTo>
                  <a:pt x="1243" y="183"/>
                </a:lnTo>
                <a:lnTo>
                  <a:pt x="1288" y="227"/>
                </a:lnTo>
                <a:lnTo>
                  <a:pt x="1330" y="274"/>
                </a:lnTo>
                <a:lnTo>
                  <a:pt x="1369" y="324"/>
                </a:lnTo>
                <a:lnTo>
                  <a:pt x="1403" y="376"/>
                </a:lnTo>
                <a:lnTo>
                  <a:pt x="1431" y="434"/>
                </a:lnTo>
                <a:lnTo>
                  <a:pt x="1457" y="493"/>
                </a:lnTo>
                <a:lnTo>
                  <a:pt x="1477" y="553"/>
                </a:lnTo>
                <a:lnTo>
                  <a:pt x="1490" y="617"/>
                </a:lnTo>
                <a:lnTo>
                  <a:pt x="1499" y="683"/>
                </a:lnTo>
                <a:lnTo>
                  <a:pt x="1502" y="750"/>
                </a:lnTo>
                <a:lnTo>
                  <a:pt x="1499" y="827"/>
                </a:lnTo>
                <a:lnTo>
                  <a:pt x="1487" y="901"/>
                </a:lnTo>
                <a:lnTo>
                  <a:pt x="1468" y="974"/>
                </a:lnTo>
                <a:lnTo>
                  <a:pt x="1443" y="1041"/>
                </a:lnTo>
                <a:lnTo>
                  <a:pt x="1411" y="1107"/>
                </a:lnTo>
                <a:lnTo>
                  <a:pt x="1374" y="1169"/>
                </a:lnTo>
                <a:lnTo>
                  <a:pt x="1330" y="1228"/>
                </a:lnTo>
                <a:lnTo>
                  <a:pt x="1281" y="1280"/>
                </a:lnTo>
                <a:lnTo>
                  <a:pt x="1228" y="1329"/>
                </a:lnTo>
                <a:lnTo>
                  <a:pt x="1170" y="1373"/>
                </a:lnTo>
                <a:lnTo>
                  <a:pt x="1108" y="1410"/>
                </a:lnTo>
                <a:lnTo>
                  <a:pt x="1042" y="1442"/>
                </a:lnTo>
                <a:lnTo>
                  <a:pt x="973" y="1467"/>
                </a:lnTo>
                <a:lnTo>
                  <a:pt x="901" y="1485"/>
                </a:lnTo>
                <a:lnTo>
                  <a:pt x="827" y="1497"/>
                </a:lnTo>
                <a:lnTo>
                  <a:pt x="749" y="1500"/>
                </a:lnTo>
                <a:lnTo>
                  <a:pt x="674" y="1497"/>
                </a:lnTo>
                <a:lnTo>
                  <a:pt x="600" y="1485"/>
                </a:lnTo>
                <a:lnTo>
                  <a:pt x="527" y="1467"/>
                </a:lnTo>
                <a:lnTo>
                  <a:pt x="458" y="1442"/>
                </a:lnTo>
                <a:lnTo>
                  <a:pt x="393" y="1410"/>
                </a:lnTo>
                <a:lnTo>
                  <a:pt x="332" y="1373"/>
                </a:lnTo>
                <a:lnTo>
                  <a:pt x="273" y="1329"/>
                </a:lnTo>
                <a:lnTo>
                  <a:pt x="221" y="1280"/>
                </a:lnTo>
                <a:lnTo>
                  <a:pt x="172" y="1228"/>
                </a:lnTo>
                <a:lnTo>
                  <a:pt x="128" y="1169"/>
                </a:lnTo>
                <a:lnTo>
                  <a:pt x="91" y="1107"/>
                </a:lnTo>
                <a:lnTo>
                  <a:pt x="59" y="1041"/>
                </a:lnTo>
                <a:lnTo>
                  <a:pt x="34" y="974"/>
                </a:lnTo>
                <a:lnTo>
                  <a:pt x="16" y="901"/>
                </a:lnTo>
                <a:lnTo>
                  <a:pt x="4" y="827"/>
                </a:lnTo>
                <a:lnTo>
                  <a:pt x="0" y="750"/>
                </a:lnTo>
                <a:lnTo>
                  <a:pt x="4" y="673"/>
                </a:lnTo>
                <a:lnTo>
                  <a:pt x="16" y="599"/>
                </a:lnTo>
                <a:lnTo>
                  <a:pt x="34" y="526"/>
                </a:lnTo>
                <a:lnTo>
                  <a:pt x="59" y="459"/>
                </a:lnTo>
                <a:lnTo>
                  <a:pt x="91" y="393"/>
                </a:lnTo>
                <a:lnTo>
                  <a:pt x="128" y="331"/>
                </a:lnTo>
                <a:lnTo>
                  <a:pt x="172" y="272"/>
                </a:lnTo>
                <a:lnTo>
                  <a:pt x="221" y="220"/>
                </a:lnTo>
                <a:lnTo>
                  <a:pt x="273" y="171"/>
                </a:lnTo>
                <a:lnTo>
                  <a:pt x="332" y="127"/>
                </a:lnTo>
                <a:lnTo>
                  <a:pt x="393" y="90"/>
                </a:lnTo>
                <a:lnTo>
                  <a:pt x="458" y="58"/>
                </a:lnTo>
                <a:lnTo>
                  <a:pt x="527" y="33"/>
                </a:lnTo>
                <a:lnTo>
                  <a:pt x="600" y="15"/>
                </a:lnTo>
                <a:lnTo>
                  <a:pt x="674" y="3"/>
                </a:lnTo>
                <a:lnTo>
                  <a:pt x="749" y="0"/>
                </a:lnTo>
                <a:lnTo>
                  <a:pt x="770" y="0"/>
                </a:lnTo>
                <a:lnTo>
                  <a:pt x="788" y="1"/>
                </a:lnTo>
                <a:lnTo>
                  <a:pt x="807" y="1"/>
                </a:lnTo>
                <a:lnTo>
                  <a:pt x="827" y="3"/>
                </a:lnTo>
                <a:lnTo>
                  <a:pt x="845" y="6"/>
                </a:lnTo>
                <a:lnTo>
                  <a:pt x="864" y="8"/>
                </a:lnTo>
                <a:lnTo>
                  <a:pt x="882" y="11"/>
                </a:lnTo>
                <a:lnTo>
                  <a:pt x="901" y="15"/>
                </a:lnTo>
                <a:lnTo>
                  <a:pt x="866" y="183"/>
                </a:lnTo>
                <a:lnTo>
                  <a:pt x="847" y="180"/>
                </a:lnTo>
                <a:lnTo>
                  <a:pt x="827" y="176"/>
                </a:lnTo>
                <a:lnTo>
                  <a:pt x="807" y="175"/>
                </a:lnTo>
                <a:lnTo>
                  <a:pt x="787" y="171"/>
                </a:lnTo>
                <a:lnTo>
                  <a:pt x="765" y="171"/>
                </a:lnTo>
                <a:lnTo>
                  <a:pt x="744" y="170"/>
                </a:lnTo>
                <a:lnTo>
                  <a:pt x="723" y="170"/>
                </a:lnTo>
                <a:lnTo>
                  <a:pt x="702" y="170"/>
                </a:lnTo>
                <a:lnTo>
                  <a:pt x="670" y="171"/>
                </a:lnTo>
                <a:lnTo>
                  <a:pt x="640" y="173"/>
                </a:lnTo>
                <a:lnTo>
                  <a:pt x="615" y="178"/>
                </a:lnTo>
                <a:lnTo>
                  <a:pt x="593" y="183"/>
                </a:lnTo>
                <a:lnTo>
                  <a:pt x="574" y="188"/>
                </a:lnTo>
                <a:lnTo>
                  <a:pt x="561" y="191"/>
                </a:lnTo>
                <a:lnTo>
                  <a:pt x="553" y="195"/>
                </a:lnTo>
                <a:lnTo>
                  <a:pt x="549" y="196"/>
                </a:lnTo>
                <a:lnTo>
                  <a:pt x="554" y="196"/>
                </a:lnTo>
                <a:lnTo>
                  <a:pt x="566" y="196"/>
                </a:lnTo>
                <a:lnTo>
                  <a:pt x="583" y="196"/>
                </a:lnTo>
                <a:lnTo>
                  <a:pt x="606" y="200"/>
                </a:lnTo>
                <a:lnTo>
                  <a:pt x="633" y="208"/>
                </a:lnTo>
                <a:lnTo>
                  <a:pt x="662" y="218"/>
                </a:lnTo>
                <a:lnTo>
                  <a:pt x="691" y="237"/>
                </a:lnTo>
                <a:lnTo>
                  <a:pt x="719" y="260"/>
                </a:lnTo>
                <a:lnTo>
                  <a:pt x="669" y="299"/>
                </a:lnTo>
                <a:lnTo>
                  <a:pt x="662" y="292"/>
                </a:lnTo>
                <a:lnTo>
                  <a:pt x="655" y="287"/>
                </a:lnTo>
                <a:lnTo>
                  <a:pt x="648" y="282"/>
                </a:lnTo>
                <a:lnTo>
                  <a:pt x="642" y="277"/>
                </a:lnTo>
                <a:lnTo>
                  <a:pt x="615" y="262"/>
                </a:lnTo>
                <a:lnTo>
                  <a:pt x="591" y="254"/>
                </a:lnTo>
                <a:lnTo>
                  <a:pt x="569" y="252"/>
                </a:lnTo>
                <a:lnTo>
                  <a:pt x="549" y="254"/>
                </a:lnTo>
                <a:lnTo>
                  <a:pt x="531" y="260"/>
                </a:lnTo>
                <a:lnTo>
                  <a:pt x="512" y="269"/>
                </a:lnTo>
                <a:lnTo>
                  <a:pt x="495" y="279"/>
                </a:lnTo>
                <a:lnTo>
                  <a:pt x="478" y="289"/>
                </a:lnTo>
                <a:lnTo>
                  <a:pt x="458" y="307"/>
                </a:lnTo>
                <a:lnTo>
                  <a:pt x="438" y="331"/>
                </a:lnTo>
                <a:lnTo>
                  <a:pt x="421" y="356"/>
                </a:lnTo>
                <a:lnTo>
                  <a:pt x="406" y="383"/>
                </a:lnTo>
                <a:lnTo>
                  <a:pt x="394" y="408"/>
                </a:lnTo>
                <a:lnTo>
                  <a:pt x="386" y="429"/>
                </a:lnTo>
                <a:lnTo>
                  <a:pt x="379" y="444"/>
                </a:lnTo>
                <a:lnTo>
                  <a:pt x="377" y="449"/>
                </a:lnTo>
                <a:lnTo>
                  <a:pt x="436" y="488"/>
                </a:lnTo>
                <a:lnTo>
                  <a:pt x="381" y="594"/>
                </a:lnTo>
                <a:lnTo>
                  <a:pt x="145" y="607"/>
                </a:lnTo>
                <a:lnTo>
                  <a:pt x="255" y="666"/>
                </a:lnTo>
                <a:lnTo>
                  <a:pt x="251" y="671"/>
                </a:lnTo>
                <a:lnTo>
                  <a:pt x="241" y="684"/>
                </a:lnTo>
                <a:lnTo>
                  <a:pt x="229" y="706"/>
                </a:lnTo>
                <a:lnTo>
                  <a:pt x="214" y="731"/>
                </a:lnTo>
                <a:lnTo>
                  <a:pt x="201" y="763"/>
                </a:lnTo>
                <a:lnTo>
                  <a:pt x="191" y="797"/>
                </a:lnTo>
                <a:lnTo>
                  <a:pt x="186" y="831"/>
                </a:lnTo>
                <a:lnTo>
                  <a:pt x="187" y="864"/>
                </a:lnTo>
                <a:lnTo>
                  <a:pt x="194" y="893"/>
                </a:lnTo>
                <a:lnTo>
                  <a:pt x="202" y="923"/>
                </a:lnTo>
                <a:lnTo>
                  <a:pt x="212" y="954"/>
                </a:lnTo>
                <a:lnTo>
                  <a:pt x="226" y="984"/>
                </a:lnTo>
                <a:lnTo>
                  <a:pt x="241" y="1014"/>
                </a:lnTo>
                <a:lnTo>
                  <a:pt x="256" y="1046"/>
                </a:lnTo>
                <a:lnTo>
                  <a:pt x="275" y="1075"/>
                </a:lnTo>
                <a:lnTo>
                  <a:pt x="293" y="1105"/>
                </a:lnTo>
                <a:lnTo>
                  <a:pt x="312" y="1130"/>
                </a:lnTo>
                <a:lnTo>
                  <a:pt x="332" y="1154"/>
                </a:lnTo>
                <a:lnTo>
                  <a:pt x="349" y="1172"/>
                </a:lnTo>
                <a:lnTo>
                  <a:pt x="366" y="1189"/>
                </a:lnTo>
                <a:lnTo>
                  <a:pt x="381" y="1201"/>
                </a:lnTo>
                <a:lnTo>
                  <a:pt x="391" y="1211"/>
                </a:lnTo>
                <a:lnTo>
                  <a:pt x="398" y="1216"/>
                </a:lnTo>
                <a:lnTo>
                  <a:pt x="401" y="1218"/>
                </a:lnTo>
                <a:lnTo>
                  <a:pt x="398" y="1213"/>
                </a:lnTo>
                <a:lnTo>
                  <a:pt x="389" y="1201"/>
                </a:lnTo>
                <a:lnTo>
                  <a:pt x="379" y="1181"/>
                </a:lnTo>
                <a:lnTo>
                  <a:pt x="367" y="1154"/>
                </a:lnTo>
                <a:lnTo>
                  <a:pt x="359" y="1120"/>
                </a:lnTo>
                <a:lnTo>
                  <a:pt x="356" y="1081"/>
                </a:lnTo>
                <a:lnTo>
                  <a:pt x="361" y="1039"/>
                </a:lnTo>
                <a:lnTo>
                  <a:pt x="376" y="994"/>
                </a:lnTo>
                <a:lnTo>
                  <a:pt x="430" y="1026"/>
                </a:lnTo>
                <a:lnTo>
                  <a:pt x="425" y="1043"/>
                </a:lnTo>
                <a:lnTo>
                  <a:pt x="420" y="1060"/>
                </a:lnTo>
                <a:lnTo>
                  <a:pt x="418" y="1080"/>
                </a:lnTo>
                <a:lnTo>
                  <a:pt x="416" y="1102"/>
                </a:lnTo>
                <a:lnTo>
                  <a:pt x="416" y="1132"/>
                </a:lnTo>
                <a:lnTo>
                  <a:pt x="421" y="1155"/>
                </a:lnTo>
                <a:lnTo>
                  <a:pt x="426" y="1174"/>
                </a:lnTo>
                <a:lnTo>
                  <a:pt x="436" y="1187"/>
                </a:lnTo>
                <a:lnTo>
                  <a:pt x="446" y="1199"/>
                </a:lnTo>
                <a:lnTo>
                  <a:pt x="460" y="1209"/>
                </a:lnTo>
                <a:lnTo>
                  <a:pt x="475" y="1218"/>
                </a:lnTo>
                <a:lnTo>
                  <a:pt x="492" y="1224"/>
                </a:lnTo>
                <a:lnTo>
                  <a:pt x="519" y="1233"/>
                </a:lnTo>
                <a:lnTo>
                  <a:pt x="551" y="1236"/>
                </a:lnTo>
                <a:lnTo>
                  <a:pt x="585" y="1238"/>
                </a:lnTo>
                <a:lnTo>
                  <a:pt x="616" y="1236"/>
                </a:lnTo>
                <a:lnTo>
                  <a:pt x="647" y="1235"/>
                </a:lnTo>
                <a:lnTo>
                  <a:pt x="672" y="1231"/>
                </a:lnTo>
                <a:lnTo>
                  <a:pt x="687" y="1230"/>
                </a:lnTo>
                <a:lnTo>
                  <a:pt x="694" y="1228"/>
                </a:lnTo>
                <a:lnTo>
                  <a:pt x="694" y="1171"/>
                </a:lnTo>
                <a:lnTo>
                  <a:pt x="800" y="1171"/>
                </a:lnTo>
                <a:lnTo>
                  <a:pt x="930" y="1374"/>
                </a:lnTo>
                <a:lnTo>
                  <a:pt x="926" y="1243"/>
                </a:lnTo>
                <a:lnTo>
                  <a:pt x="933" y="1243"/>
                </a:lnTo>
                <a:lnTo>
                  <a:pt x="948" y="1245"/>
                </a:lnTo>
                <a:lnTo>
                  <a:pt x="973" y="1245"/>
                </a:lnTo>
                <a:lnTo>
                  <a:pt x="1004" y="1245"/>
                </a:lnTo>
                <a:lnTo>
                  <a:pt x="1037" y="1240"/>
                </a:lnTo>
                <a:lnTo>
                  <a:pt x="1071" y="1233"/>
                </a:lnTo>
                <a:lnTo>
                  <a:pt x="1105" y="1219"/>
                </a:lnTo>
                <a:lnTo>
                  <a:pt x="1133" y="1201"/>
                </a:lnTo>
                <a:lnTo>
                  <a:pt x="1155" y="1181"/>
                </a:lnTo>
                <a:lnTo>
                  <a:pt x="1177" y="1159"/>
                </a:lnTo>
                <a:lnTo>
                  <a:pt x="1197" y="1134"/>
                </a:lnTo>
                <a:lnTo>
                  <a:pt x="1217" y="1107"/>
                </a:lnTo>
                <a:lnTo>
                  <a:pt x="1236" y="1078"/>
                </a:lnTo>
                <a:lnTo>
                  <a:pt x="1255" y="1049"/>
                </a:lnTo>
                <a:lnTo>
                  <a:pt x="1271" y="1019"/>
                </a:lnTo>
                <a:lnTo>
                  <a:pt x="1286" y="987"/>
                </a:lnTo>
                <a:lnTo>
                  <a:pt x="1310" y="930"/>
                </a:lnTo>
                <a:lnTo>
                  <a:pt x="1324" y="883"/>
                </a:lnTo>
                <a:lnTo>
                  <a:pt x="1329" y="851"/>
                </a:lnTo>
                <a:lnTo>
                  <a:pt x="1330" y="839"/>
                </a:lnTo>
                <a:lnTo>
                  <a:pt x="1329" y="844"/>
                </a:lnTo>
                <a:lnTo>
                  <a:pt x="1322" y="858"/>
                </a:lnTo>
                <a:lnTo>
                  <a:pt x="1310" y="878"/>
                </a:lnTo>
                <a:lnTo>
                  <a:pt x="1292" y="900"/>
                </a:lnTo>
                <a:lnTo>
                  <a:pt x="1266" y="923"/>
                </a:lnTo>
                <a:lnTo>
                  <a:pt x="1236" y="945"/>
                </a:lnTo>
                <a:lnTo>
                  <a:pt x="1197" y="962"/>
                </a:lnTo>
                <a:lnTo>
                  <a:pt x="1150" y="972"/>
                </a:lnTo>
                <a:lnTo>
                  <a:pt x="1122" y="975"/>
                </a:lnTo>
                <a:lnTo>
                  <a:pt x="1086" y="977"/>
                </a:lnTo>
                <a:lnTo>
                  <a:pt x="1049" y="977"/>
                </a:lnTo>
                <a:lnTo>
                  <a:pt x="1014" y="979"/>
                </a:lnTo>
                <a:lnTo>
                  <a:pt x="980" y="979"/>
                </a:lnTo>
                <a:lnTo>
                  <a:pt x="953" y="979"/>
                </a:lnTo>
                <a:lnTo>
                  <a:pt x="935" y="979"/>
                </a:lnTo>
                <a:lnTo>
                  <a:pt x="928" y="979"/>
                </a:lnTo>
                <a:lnTo>
                  <a:pt x="928" y="893"/>
                </a:lnTo>
                <a:lnTo>
                  <a:pt x="1051" y="849"/>
                </a:lnTo>
                <a:close/>
              </a:path>
            </a:pathLst>
          </a:custGeom>
          <a:solidFill>
            <a:srgbClr val="D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823187" y="4658005"/>
            <a:ext cx="3320814" cy="1704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492748" y="4653522"/>
            <a:ext cx="0" cy="16953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7931138" y="4644558"/>
            <a:ext cx="0" cy="16953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416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1" grpId="0" animBg="1"/>
      <p:bldP spid="70" grpId="0" animBg="1"/>
      <p:bldP spid="70" grpId="1" animBg="1"/>
      <p:bldP spid="70" grpId="2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oundry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261" y="-1"/>
            <a:ext cx="9249261" cy="6875009"/>
          </a:xfrm>
          <a:prstGeom prst="rect">
            <a:avLst/>
          </a:prstGeom>
          <a:noFill/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28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486400" cy="558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chemeClr val="bg1"/>
                </a:solidFill>
              </a:rPr>
              <a:t>BROWNFIELDS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28" charset="0"/>
              </a:rPr>
              <a:t>Real property,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28" charset="0"/>
              </a:rPr>
              <a:t>the expansion,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28" charset="0"/>
              </a:rPr>
              <a:t>redevelopment, or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28" charset="0"/>
              </a:rPr>
              <a:t>reuse of which may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28" charset="0"/>
              </a:rPr>
              <a:t>be complicated by the presence or potential presence of a hazardous substance, pollutant, or contaminant.</a:t>
            </a:r>
            <a:r>
              <a:rPr lang="en-US" sz="3600" b="1">
                <a:latin typeface="Times New Roman" pitchFamily="28" charset="0"/>
              </a:rPr>
              <a:t> 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4930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Small Business Liability Relief and Brownfields Revitalization Act</a:t>
            </a:r>
          </a:p>
          <a:p>
            <a:r>
              <a:rPr lang="en-US" sz="1000" b="1">
                <a:solidFill>
                  <a:schemeClr val="bg1"/>
                </a:solidFill>
              </a:rPr>
              <a:t>Public Law 107-118- January 11, 2002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0438" y="68263"/>
            <a:ext cx="7025971" cy="1144587"/>
          </a:xfrm>
        </p:spPr>
        <p:txBody>
          <a:bodyPr/>
          <a:lstStyle/>
          <a:p>
            <a:r>
              <a:rPr lang="en-US" dirty="0" smtClean="0"/>
              <a:t>Practical Faces of Brownfields</a:t>
            </a:r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You’ll hear that EPA definition </a:t>
            </a:r>
            <a:r>
              <a:rPr lang="en-US" dirty="0" smtClean="0"/>
              <a:t>and other information again </a:t>
            </a:r>
            <a:r>
              <a:rPr lang="en-US" dirty="0"/>
              <a:t>today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 to start off, let’s put </a:t>
            </a:r>
            <a:r>
              <a:rPr lang="en-US" dirty="0" smtClean="0"/>
              <a:t>a few </a:t>
            </a:r>
            <a:r>
              <a:rPr lang="en-US" dirty="0" smtClean="0"/>
              <a:t>real, </a:t>
            </a:r>
            <a:r>
              <a:rPr lang="en-US" dirty="0" smtClean="0"/>
              <a:t>‘on the street’ faces </a:t>
            </a:r>
            <a:r>
              <a:rPr lang="en-US" dirty="0" smtClean="0"/>
              <a:t>on </a:t>
            </a:r>
            <a:r>
              <a:rPr lang="en-US" dirty="0" smtClean="0"/>
              <a:t>a few typical Midwestern Brownfields</a:t>
            </a:r>
            <a:endParaRPr lang="en-US" dirty="0" smtClean="0"/>
          </a:p>
          <a:p>
            <a:pPr lvl="1"/>
            <a:r>
              <a:rPr lang="en-US" dirty="0" smtClean="0"/>
              <a:t>7 </a:t>
            </a:r>
            <a:r>
              <a:rPr lang="en-US" dirty="0" smtClean="0"/>
              <a:t>‘everyday’ property scenarios</a:t>
            </a:r>
          </a:p>
          <a:p>
            <a:pPr lvl="1"/>
            <a:r>
              <a:rPr lang="en-US" dirty="0" smtClean="0"/>
              <a:t>Common types of property</a:t>
            </a:r>
          </a:p>
          <a:p>
            <a:pPr lvl="1"/>
            <a:r>
              <a:rPr lang="en-US" dirty="0" smtClean="0"/>
              <a:t>Some similar, but different funding eligibilities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</a:t>
            </a:r>
            <a:r>
              <a:rPr lang="en-US" sz="2800" dirty="0" smtClean="0"/>
              <a:t>.  Active Rail Property </a:t>
            </a:r>
            <a:endParaRPr lang="en-US" sz="2800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870450" y="1828800"/>
            <a:ext cx="427355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Owner:		</a:t>
            </a:r>
            <a:r>
              <a:rPr lang="en-US" sz="1600" dirty="0" err="1" smtClean="0"/>
              <a:t>Shortline</a:t>
            </a:r>
            <a:r>
              <a:rPr lang="en-US" sz="1600" dirty="0" smtClean="0"/>
              <a:t> Railroad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Occupant:	</a:t>
            </a:r>
            <a:r>
              <a:rPr lang="en-US" sz="1600" dirty="0" smtClean="0"/>
              <a:t>Active &amp; abandoned rail areas, coal storage, mixed use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For Sale:		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Yes, a few preliminary failed deals by builders disinterested when they found it had been a rail area since late 1890s.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Assessed:	</a:t>
            </a:r>
            <a:r>
              <a:rPr lang="en-US" sz="1600" dirty="0" smtClean="0"/>
              <a:t>No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</a:t>
            </a:r>
            <a:r>
              <a:rPr lang="en-US" sz="1600" dirty="0"/>
              <a:t>Unknown,  </a:t>
            </a:r>
            <a:r>
              <a:rPr lang="en-US" sz="1600" dirty="0" smtClean="0"/>
              <a:t>stigma of railroad use although no maintenance facilities, odd coloration from coal area.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</a:t>
            </a:r>
            <a:r>
              <a:rPr lang="en-US" sz="1600" dirty="0"/>
              <a:t>City and nearby residents feel the riverfront location could be better used to serve the community </a:t>
            </a:r>
            <a:r>
              <a:rPr lang="en-US" sz="1600" dirty="0" smtClean="0"/>
              <a:t>to support a small hotel or </a:t>
            </a:r>
            <a:r>
              <a:rPr lang="en-US" sz="1600" dirty="0"/>
              <a:t>parks property.</a:t>
            </a:r>
          </a:p>
        </p:txBody>
      </p:sp>
      <p:pic>
        <p:nvPicPr>
          <p:cNvPr id="5" name="Picture 5" descr="emptyrails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27162" y="1498979"/>
            <a:ext cx="3563202" cy="3496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</a:t>
            </a:r>
            <a:r>
              <a:rPr lang="en-US" sz="2800" dirty="0" smtClean="0"/>
              <a:t>.  Active Rail Property </a:t>
            </a:r>
            <a:endParaRPr lang="en-US" sz="2800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870450" y="1828800"/>
            <a:ext cx="403860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Owner:		</a:t>
            </a:r>
            <a:r>
              <a:rPr lang="en-US" sz="1600" dirty="0" err="1" smtClean="0"/>
              <a:t>Shortline</a:t>
            </a:r>
            <a:r>
              <a:rPr lang="en-US" sz="1600" dirty="0" smtClean="0"/>
              <a:t> Railroad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600" b="1" dirty="0"/>
              <a:t>Occupant:	</a:t>
            </a:r>
            <a:r>
              <a:rPr lang="en-US" sz="1600" dirty="0" smtClean="0"/>
              <a:t>Active &amp; abandoned rail areas, coal storage, mixed use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For Sale:		</a:t>
            </a:r>
            <a:r>
              <a:rPr lang="en-US" sz="1600" dirty="0" smtClean="0">
                <a:solidFill>
                  <a:srgbClr val="FF0000"/>
                </a:solidFill>
              </a:rPr>
              <a:t>Yes</a:t>
            </a:r>
            <a:r>
              <a:rPr lang="en-US" sz="1600" dirty="0" smtClean="0"/>
              <a:t>, a few preliminary </a:t>
            </a:r>
            <a:r>
              <a:rPr lang="en-US" sz="1600" dirty="0" smtClean="0">
                <a:solidFill>
                  <a:srgbClr val="FF0000"/>
                </a:solidFill>
              </a:rPr>
              <a:t>failed deals </a:t>
            </a:r>
            <a:r>
              <a:rPr lang="en-US" sz="1600" dirty="0" smtClean="0"/>
              <a:t>by builders disinterested when they found it had been a rail area since late 1890s.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Assessed:	</a:t>
            </a:r>
            <a:r>
              <a:rPr lang="en-US" sz="1600" dirty="0" smtClean="0"/>
              <a:t>No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Contaminated:	</a:t>
            </a:r>
            <a:r>
              <a:rPr lang="en-US" sz="1600" dirty="0"/>
              <a:t>Unknown,  </a:t>
            </a:r>
            <a:r>
              <a:rPr lang="en-US" sz="1600" dirty="0" smtClean="0">
                <a:solidFill>
                  <a:srgbClr val="FF0000"/>
                </a:solidFill>
              </a:rPr>
              <a:t>stigma of railroad</a:t>
            </a:r>
            <a:r>
              <a:rPr lang="en-US" sz="1600" dirty="0" smtClean="0"/>
              <a:t> use although no maintenance facilities, odd coloration from coal area.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/>
              <a:t>Local Effect:	</a:t>
            </a:r>
            <a:r>
              <a:rPr lang="en-US" sz="1600" dirty="0"/>
              <a:t>City and nearby residents feel the riverfront location could be better used to serve the community </a:t>
            </a:r>
            <a:r>
              <a:rPr lang="en-US" sz="1600" dirty="0" smtClean="0"/>
              <a:t>to support a small hotel or </a:t>
            </a:r>
            <a:r>
              <a:rPr lang="en-US" sz="1600" dirty="0"/>
              <a:t>parks property.</a:t>
            </a:r>
          </a:p>
        </p:txBody>
      </p:sp>
      <p:pic>
        <p:nvPicPr>
          <p:cNvPr id="6" name="Picture 9" descr="5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943" y="1753738"/>
            <a:ext cx="3674660" cy="2768600"/>
          </a:xfrm>
          <a:prstGeom prst="rect">
            <a:avLst/>
          </a:prstGeom>
          <a:noFill/>
          <a:ln w="0" cap="rnd" algn="ctr">
            <a:noFill/>
            <a:prstDash val="sysDot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3979" y="4726162"/>
            <a:ext cx="3060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FUNDED</a:t>
            </a:r>
            <a:endParaRPr lang="en-US" sz="8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2. Grain Elevator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4038600" cy="3392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Owner:		US Mills, LLC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Occupant:	US Mills, LLC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For Sale:		No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Assessed:	No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Contaminated:	Yes,  City utility work identified chemical odors in soils  laying new natural gas line.  Reported to owner, status unknown.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Local Effect:	 USW is active, profitable and provides to the community approximately 30 jobs.</a:t>
            </a:r>
          </a:p>
        </p:txBody>
      </p:sp>
      <p:pic>
        <p:nvPicPr>
          <p:cNvPr id="167940" name="Picture 4" descr="elev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029075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666</Words>
  <Application>Microsoft Office PowerPoint</Application>
  <PresentationFormat>On-screen Show (4:3)</PresentationFormat>
  <Paragraphs>209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Plans design template</vt:lpstr>
      <vt:lpstr>What is a Brownfield and do I have one?   or “Would I recognize a Brownfield if it ran up and bit me?”</vt:lpstr>
      <vt:lpstr>What are Brownfields ?</vt:lpstr>
      <vt:lpstr>Practical Faces of Brownfields</vt:lpstr>
      <vt:lpstr>What drives the Brownfield Lifecycle?</vt:lpstr>
      <vt:lpstr>PowerPoint Presentation</vt:lpstr>
      <vt:lpstr>Practical Faces of Brownfields</vt:lpstr>
      <vt:lpstr>1.  Active Rail Property </vt:lpstr>
      <vt:lpstr>1.  Active Rail Property </vt:lpstr>
      <vt:lpstr>2. Grain Elevator</vt:lpstr>
      <vt:lpstr>2. Grain Elevator</vt:lpstr>
      <vt:lpstr>3. Former Rail Property</vt:lpstr>
      <vt:lpstr>3. Former Rail Property</vt:lpstr>
      <vt:lpstr>4. Former Gas Station</vt:lpstr>
      <vt:lpstr>4. Former Gas Station</vt:lpstr>
      <vt:lpstr>5.  Former Fertilizer Storage</vt:lpstr>
      <vt:lpstr>5.  Former Fertilizer Storage</vt:lpstr>
      <vt:lpstr>6. Former Drive-In Theater</vt:lpstr>
      <vt:lpstr>6. Former Drive-In Theater</vt:lpstr>
      <vt:lpstr>7.  Metals Scrapyard</vt:lpstr>
      <vt:lpstr>7.  Metals Scrapyard</vt:lpstr>
      <vt:lpstr>Brownfields are Opportunity</vt:lpstr>
      <vt:lpstr>THANK  YOU</vt:lpstr>
    </vt:vector>
  </TitlesOfParts>
  <Company>Terracon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Money: A Pro Forma Exercise</dc:title>
  <dc:creator>dekoch</dc:creator>
  <cp:lastModifiedBy>Terracon Consultants, Inc.</cp:lastModifiedBy>
  <cp:revision>169</cp:revision>
  <dcterms:created xsi:type="dcterms:W3CDTF">2005-08-02T12:57:44Z</dcterms:created>
  <dcterms:modified xsi:type="dcterms:W3CDTF">2011-03-31T05:31:57Z</dcterms:modified>
</cp:coreProperties>
</file>