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30"/>
  </p:notesMasterIdLst>
  <p:handoutMasterIdLst>
    <p:handoutMasterId r:id="rId31"/>
  </p:handoutMasterIdLst>
  <p:sldIdLst>
    <p:sldId id="356" r:id="rId3"/>
    <p:sldId id="454" r:id="rId4"/>
    <p:sldId id="307" r:id="rId5"/>
    <p:sldId id="377" r:id="rId6"/>
    <p:sldId id="456" r:id="rId7"/>
    <p:sldId id="457" r:id="rId8"/>
    <p:sldId id="309" r:id="rId9"/>
    <p:sldId id="451" r:id="rId10"/>
    <p:sldId id="422" r:id="rId11"/>
    <p:sldId id="311" r:id="rId12"/>
    <p:sldId id="453" r:id="rId13"/>
    <p:sldId id="413" r:id="rId14"/>
    <p:sldId id="423" r:id="rId15"/>
    <p:sldId id="416" r:id="rId16"/>
    <p:sldId id="424" r:id="rId17"/>
    <p:sldId id="452" r:id="rId18"/>
    <p:sldId id="337" r:id="rId19"/>
    <p:sldId id="460" r:id="rId20"/>
    <p:sldId id="381" r:id="rId21"/>
    <p:sldId id="455" r:id="rId22"/>
    <p:sldId id="444" r:id="rId23"/>
    <p:sldId id="445" r:id="rId24"/>
    <p:sldId id="446" r:id="rId25"/>
    <p:sldId id="458" r:id="rId26"/>
    <p:sldId id="459" r:id="rId27"/>
    <p:sldId id="382" r:id="rId28"/>
    <p:sldId id="450" r:id="rId29"/>
  </p:sldIdLst>
  <p:sldSz cx="9144000" cy="6858000" type="screen4x3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FF66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72059" autoAdjust="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14"/>
    </p:cViewPr>
  </p:sorterViewPr>
  <p:notesViewPr>
    <p:cSldViewPr>
      <p:cViewPr>
        <p:scale>
          <a:sx n="75" d="100"/>
          <a:sy n="75" d="100"/>
        </p:scale>
        <p:origin x="-204" y="648"/>
      </p:cViewPr>
      <p:guideLst>
        <p:guide orient="horz" pos="287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BD65094-B458-4E00-A1A3-D4D5E57B5946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0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40250" cy="340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1671C514-ED6F-46FC-854B-20767BBAE548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smtClean="0"/>
              <a:t>Expectation that community will be involved</a:t>
            </a:r>
            <a:r>
              <a:rPr lang="en-US" baseline="0" dirty="0" smtClean="0"/>
              <a:t> in making decisions and giving input into what BF are redeveloped into.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Visioning sessions are great avenues</a:t>
            </a:r>
            <a:r>
              <a:rPr lang="en-US" baseline="0" dirty="0" smtClean="0"/>
              <a:t> for public to be involved in redevelopment planning. Opportunity to create a picture or vision of what is possible for a site.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Great way to learn from a community about site history, local needs.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r>
              <a:rPr lang="en-US" dirty="0" smtClean="0"/>
              <a:t>You</a:t>
            </a:r>
            <a:r>
              <a:rPr lang="en-US" baseline="0" dirty="0" smtClean="0"/>
              <a:t> can see that visioning is a very hands-on and interactive activity. Builds community as well as helps meet project goals and expectations.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what ideas</a:t>
            </a:r>
            <a:r>
              <a:rPr lang="en-US" baseline="0" dirty="0" smtClean="0"/>
              <a:t> were produced at a visioning session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end result of visioning.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a written document, but creating an image is more effective and useful. Need to involve planners or architects to render info from previous slide into something like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Vision statement for formal adoption is also an outcome. Shows commitment and public support of ideas.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1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? At any time</a:t>
            </a:r>
          </a:p>
          <a:p>
            <a:endParaRPr lang="en-US" dirty="0" smtClean="0"/>
          </a:p>
          <a:p>
            <a:r>
              <a:rPr lang="en-US" dirty="0" smtClean="0"/>
              <a:t>Invite</a:t>
            </a:r>
            <a:r>
              <a:rPr lang="en-US" baseline="0" dirty="0" smtClean="0"/>
              <a:t> input from EPA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0B1BD729-3203-45E1-A33F-22CD3E4CEF3C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smtClean="0"/>
              <a:t>Give specific examples – educational</a:t>
            </a:r>
            <a:r>
              <a:rPr lang="en-US" baseline="0" dirty="0" smtClean="0"/>
              <a:t> presentations, </a:t>
            </a:r>
            <a:r>
              <a:rPr lang="en-US" baseline="0" dirty="0" err="1" smtClean="0"/>
              <a:t>rfp</a:t>
            </a:r>
            <a:r>
              <a:rPr lang="en-US" baseline="0" dirty="0" smtClean="0"/>
              <a:t>, understanding the data you get from the consultants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Who – you define that. People and organizations that have a stake in any given</a:t>
            </a:r>
            <a:r>
              <a:rPr lang="en-US" baseline="0" dirty="0" smtClean="0"/>
              <a:t> issue or project. Live in, operate business in or adjacent to BF - minimum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Why?</a:t>
            </a:r>
          </a:p>
          <a:p>
            <a:pPr eaLnBrk="1" hangingPunct="1"/>
            <a:r>
              <a:rPr lang="en-US" dirty="0" smtClean="0"/>
              <a:t>Building community = resilient</a:t>
            </a:r>
            <a:r>
              <a:rPr lang="en-US" baseline="0" dirty="0" smtClean="0"/>
              <a:t> communities</a:t>
            </a:r>
          </a:p>
          <a:p>
            <a:pPr eaLnBrk="1" hangingPunct="1"/>
            <a:r>
              <a:rPr lang="en-US" baseline="0" dirty="0" smtClean="0"/>
              <a:t>Community support is integral to project success</a:t>
            </a:r>
          </a:p>
          <a:p>
            <a:pPr eaLnBrk="1" hangingPunct="1"/>
            <a:r>
              <a:rPr lang="en-US" baseline="0" dirty="0" smtClean="0"/>
              <a:t>It’s a requirement with high expectations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How? See next slide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280E31A6-F83D-4E88-A219-BCBD1C5AB69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Tell me and I forget</a:t>
            </a:r>
          </a:p>
          <a:p>
            <a:pPr eaLnBrk="1" hangingPunct="1"/>
            <a:r>
              <a:rPr lang="en-US" baseline="0" dirty="0" smtClean="0"/>
              <a:t>Teach me and I remember</a:t>
            </a:r>
          </a:p>
          <a:p>
            <a:pPr eaLnBrk="1" hangingPunct="1"/>
            <a:r>
              <a:rPr lang="en-US" baseline="0" dirty="0" smtClean="0"/>
              <a:t>Involve me and I learn</a:t>
            </a:r>
            <a:endParaRPr lang="en-US" dirty="0" smtClean="0"/>
          </a:p>
          <a:p>
            <a:r>
              <a:rPr lang="en-US" dirty="0" smtClean="0"/>
              <a:t>Ben Franklin quote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8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C88-4B44-4030-8555-AFB09FD6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0A98-5E4B-4F99-89E3-E66BAC89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ECAA-713F-402D-8E84-AC4D6F9D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018C-DE9B-4B01-98D3-DA21E86E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E877-42F9-4944-A591-FFDD77FE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E757-D98E-41AE-B57C-D04F1ADA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B97-2EBE-41CE-9DD7-0BC0971C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0457-FCC0-421D-93B2-4E7EC700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C1C2-A9AF-46EA-A5BE-C58C69A1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17AE-AE16-480B-B1FD-F8A8508C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433F-7B99-4141-AF0B-86263B93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8467-909B-41FF-A623-5C8B0227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6FE6-0A70-49E6-A9D3-41C4D24C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DBBD-12AE-433A-A4B5-34DAC818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AC91-F7FD-4081-A423-DB820588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1F5A-6F79-4B34-A744-AC4F5670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DE4A-8CAF-4E6C-85A3-F8106A32A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53FA-38C7-4DCD-B524-575FA9D7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1B54-18A7-4E4C-ADEC-8AC0EBFF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1F5D-368F-46A3-AD10-648292C3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8688-9BB4-4F6F-9418-D8772003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F043-3446-423C-B40F-1E72C45E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9E04-940C-43C3-A4D4-923B9F81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7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7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7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16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7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7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BF001B-36D5-486F-93D8-E9DBE88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levelClick to edit Master text styles</a:t>
            </a:r>
          </a:p>
          <a:p>
            <a:pPr lvl="4"/>
            <a:endParaRPr lang="en-US" smtClean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C5799AD-E360-449A-AE6B-3D2EC491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g.ksu.edu/CHSR/outreach/tab/workshops/2012BF_Madison_WI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ab-bi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tabez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aleven@ksu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oguski@ksu.edu" TargetMode="External"/><Relationship Id="rId4" Type="http://schemas.openxmlformats.org/officeDocument/2006/relationships/hyperlink" Target="mailto:griswold@ks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57200"/>
            <a:ext cx="7772400" cy="3352800"/>
          </a:xfrm>
        </p:spPr>
        <p:txBody>
          <a:bodyPr/>
          <a:lstStyle/>
          <a:p>
            <a:pPr>
              <a:defRPr/>
            </a:pPr>
            <a:r>
              <a:rPr lang="en-US" sz="4300" dirty="0" smtClean="0"/>
              <a:t>The TAB Program</a:t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Technical Assistance to </a:t>
            </a:r>
            <a:r>
              <a:rPr lang="en-US" sz="4300" dirty="0" err="1" smtClean="0"/>
              <a:t>Brownfields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Wendy Griswold, Ph.D.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Center for Hazardous Substance Research</a:t>
            </a:r>
          </a:p>
          <a:p>
            <a:pPr>
              <a:defRPr/>
            </a:pPr>
            <a:r>
              <a:rPr lang="en-US" sz="2400" dirty="0"/>
              <a:t>Kansas State University</a:t>
            </a:r>
          </a:p>
          <a:p>
            <a:pPr>
              <a:defRPr/>
            </a:pPr>
            <a:r>
              <a:rPr lang="en-US" sz="2400" dirty="0" smtClean="0"/>
              <a:t>September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Involvement Tools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Redevelopment Planning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9" descr="Stella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514600"/>
            <a:ext cx="4648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Importance of Redevelopment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Vision development</a:t>
            </a:r>
          </a:p>
          <a:p>
            <a:pPr>
              <a:defRPr/>
            </a:pPr>
            <a:r>
              <a:rPr lang="en-US" sz="2800" dirty="0" smtClean="0"/>
              <a:t>Stakeholder coordination</a:t>
            </a:r>
          </a:p>
          <a:p>
            <a:pPr>
              <a:defRPr/>
            </a:pPr>
            <a:r>
              <a:rPr lang="en-US" sz="2800" dirty="0" smtClean="0"/>
              <a:t>Eligibility for incentives</a:t>
            </a:r>
          </a:p>
          <a:p>
            <a:pPr>
              <a:defRPr/>
            </a:pPr>
            <a:r>
              <a:rPr lang="en-US" sz="2800" dirty="0" smtClean="0"/>
              <a:t>Long-term Implementation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1600" dirty="0" smtClean="0"/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>
              <a:buFontTx/>
              <a:buNone/>
              <a:defRPr/>
            </a:pPr>
            <a:r>
              <a:rPr lang="en-US" sz="1800" dirty="0" smtClean="0"/>
              <a:t>							      City of Springfield, MO Missouri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14873" t="21658" r="12329" b="4218"/>
          <a:stretch>
            <a:fillRect/>
          </a:stretch>
        </p:blipFill>
        <p:spPr bwMode="auto">
          <a:xfrm>
            <a:off x="5181600" y="1524000"/>
            <a:ext cx="37338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 l="6947" t="35736" r="4599" b="7552"/>
          <a:stretch>
            <a:fillRect/>
          </a:stretch>
        </p:blipFill>
        <p:spPr bwMode="auto">
          <a:xfrm>
            <a:off x="609600" y="3810000"/>
            <a:ext cx="545306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3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pic>
        <p:nvPicPr>
          <p:cNvPr id="4" name="Content Placeholder 3" descr="CIMG10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Visioning</a:t>
            </a:r>
          </a:p>
        </p:txBody>
      </p:sp>
      <p:pic>
        <p:nvPicPr>
          <p:cNvPr id="17411" name="Picture 3" descr="Stella meeting 01 28 06 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0807" y="1600200"/>
            <a:ext cx="6722386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CIMG1608.JPG"/>
          <p:cNvPicPr>
            <a:picLocks noChangeAspect="1"/>
          </p:cNvPicPr>
          <p:nvPr/>
        </p:nvPicPr>
        <p:blipFill>
          <a:blip r:embed="rId3" cstate="print">
            <a:lum bright="24000" contrast="36000"/>
          </a:blip>
          <a:srcRect/>
          <a:stretch>
            <a:fillRect/>
          </a:stretch>
        </p:blipFill>
        <p:spPr bwMode="auto">
          <a:xfrm>
            <a:off x="1752600" y="1219200"/>
            <a:ext cx="5029200" cy="526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 sceneri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1798" y="304800"/>
            <a:ext cx="4334331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2286000"/>
            <a:ext cx="4572000" cy="1397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3200" b="0" kern="0" dirty="0" smtClean="0">
                <a:solidFill>
                  <a:schemeClr val="tx2"/>
                </a:solidFill>
              </a:rPr>
              <a:t>Visioning Output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sz="2400" b="0" kern="0" dirty="0" smtClean="0">
                <a:solidFill>
                  <a:schemeClr val="tx2"/>
                </a:solidFill>
              </a:rPr>
              <a:t>Conceptual rendering capturing main ideas</a:t>
            </a:r>
            <a:endParaRPr lang="en-US" sz="2400" b="0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Additional Community Involvement Tools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6103"/>
            <a:ext cx="5663821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4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dirty="0" smtClean="0"/>
              <a:t>Fact Sheets &amp; News Releases</a:t>
            </a:r>
          </a:p>
          <a:p>
            <a:pPr lvl="1">
              <a:defRPr/>
            </a:pPr>
            <a:r>
              <a:rPr lang="en-US" dirty="0" smtClean="0"/>
              <a:t>P</a:t>
            </a:r>
            <a:r>
              <a:rPr lang="en-US" dirty="0"/>
              <a:t>ublic </a:t>
            </a:r>
            <a:r>
              <a:rPr lang="en-US" dirty="0" smtClean="0"/>
              <a:t>Meetings</a:t>
            </a:r>
          </a:p>
          <a:p>
            <a:pPr lvl="1">
              <a:defRPr/>
            </a:pPr>
            <a:r>
              <a:rPr lang="en-US" dirty="0" smtClean="0"/>
              <a:t>Workshops/Seminars</a:t>
            </a:r>
          </a:p>
          <a:p>
            <a:pPr lvl="1">
              <a:defRPr/>
            </a:pPr>
            <a:r>
              <a:rPr lang="en-US" dirty="0"/>
              <a:t>Community </a:t>
            </a:r>
            <a:r>
              <a:rPr lang="en-US" dirty="0" smtClean="0"/>
              <a:t>Day/Fairs</a:t>
            </a:r>
            <a:endParaRPr lang="en-US" dirty="0"/>
          </a:p>
          <a:p>
            <a:pPr lvl="1">
              <a:defRPr/>
            </a:pPr>
            <a:r>
              <a:rPr lang="en-US" dirty="0"/>
              <a:t>Bus Tours</a:t>
            </a:r>
          </a:p>
          <a:p>
            <a:pPr lvl="1">
              <a:defRPr/>
            </a:pPr>
            <a:r>
              <a:rPr lang="en-US" dirty="0"/>
              <a:t>Walking Tours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3074" name="Picture 2" descr="photo: two people review jordan valley development concepts on a large dis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41295"/>
            <a:ext cx="3162300" cy="36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586740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City of Springfield, 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Fact Sheets, Citizen Briefs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clear</a:t>
            </a:r>
          </a:p>
          <a:p>
            <a:pPr lvl="1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concise</a:t>
            </a:r>
          </a:p>
          <a:p>
            <a:pPr lvl="1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in layman’s terms</a:t>
            </a:r>
          </a:p>
          <a:p>
            <a:pPr lvl="1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basic information</a:t>
            </a:r>
          </a:p>
          <a:p>
            <a:pPr lvl="1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 smtClean="0"/>
              <a:t>provide contact info and additional resources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Note: NOT a stand-alone tool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TAB Website </a:t>
            </a:r>
            <a:r>
              <a:rPr lang="en-US" sz="2400" dirty="0"/>
              <a:t>(http://www.engg.ksu.edu/chsr/outreach/tab</a:t>
            </a:r>
            <a:r>
              <a:rPr lang="en-US" sz="2400" dirty="0" smtClean="0"/>
              <a:t>/)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9730" r="45959" b="4034"/>
          <a:stretch>
            <a:fillRect/>
          </a:stretch>
        </p:blipFill>
        <p:spPr bwMode="auto">
          <a:xfrm>
            <a:off x="1676400" y="1600200"/>
            <a:ext cx="5715000" cy="455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55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Technical Presentations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934200" cy="452596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Meetings </a:t>
            </a:r>
          </a:p>
        </p:txBody>
      </p:sp>
      <p:pic>
        <p:nvPicPr>
          <p:cNvPr id="32772" name="Picture 4" descr="DSCF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18160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39825"/>
          </a:xfrm>
        </p:spPr>
        <p:txBody>
          <a:bodyPr/>
          <a:lstStyle/>
          <a:p>
            <a:r>
              <a:rPr lang="en-US" dirty="0" smtClean="0"/>
              <a:t>Overview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TAB Program Overview:</a:t>
            </a:r>
          </a:p>
          <a:p>
            <a:pPr lvl="1"/>
            <a:r>
              <a:rPr lang="en-US" dirty="0" smtClean="0"/>
              <a:t>What we do</a:t>
            </a:r>
          </a:p>
          <a:p>
            <a:pPr lvl="1"/>
            <a:r>
              <a:rPr lang="en-US" dirty="0" smtClean="0"/>
              <a:t>Effective community involvement strategies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BIT &amp; TABEZ </a:t>
            </a:r>
            <a:r>
              <a:rPr lang="en-US" dirty="0"/>
              <a:t>software </a:t>
            </a:r>
            <a:r>
              <a:rPr lang="en-US" dirty="0" smtClean="0"/>
              <a:t>can help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smtClean="0">
                <a:hlinkClick r:id="rId3"/>
              </a:rPr>
              <a:t>www.engg.ksu.edu/CHSR/outreach/tab/workshops/2012BF_Madison_WI.html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6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Help with BF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 BIT</a:t>
            </a:r>
          </a:p>
          <a:p>
            <a:pPr lvl="1"/>
            <a:r>
              <a:rPr lang="en-US" dirty="0" smtClean="0"/>
              <a:t>Brownfields Inventory Tool</a:t>
            </a:r>
          </a:p>
          <a:p>
            <a:r>
              <a:rPr lang="en-US" dirty="0" smtClean="0"/>
              <a:t>TAB EZ</a:t>
            </a:r>
          </a:p>
          <a:p>
            <a:pPr lvl="1"/>
            <a:r>
              <a:rPr lang="en-US" dirty="0" smtClean="0"/>
              <a:t>Proposal Development Software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 (</a:t>
            </a:r>
            <a:r>
              <a:rPr lang="en-US" dirty="0" err="1" smtClean="0"/>
              <a:t>Brownfields</a:t>
            </a:r>
            <a:r>
              <a:rPr lang="en-US" dirty="0" smtClean="0"/>
              <a:t> Inventory Tool)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200400" cy="5410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www.tab-bit.org</a:t>
            </a:r>
            <a:endParaRPr lang="en-US" sz="2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800" kern="1200" dirty="0" smtClean="0"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Stores &amp; Manages Data: </a:t>
            </a:r>
          </a:p>
          <a:p>
            <a:pPr lvl="1" eaLnBrk="1" hangingPunct="1">
              <a:buClr>
                <a:srgbClr val="FFFF00"/>
              </a:buClr>
              <a:defRPr/>
            </a:pPr>
            <a:r>
              <a:rPr lang="en-US" sz="2400" dirty="0" smtClean="0"/>
              <a:t>Site survey &amp;  inventory</a:t>
            </a:r>
          </a:p>
          <a:p>
            <a:pPr lvl="1" eaLnBrk="1" hangingPunct="1">
              <a:buClr>
                <a:srgbClr val="FFFF00"/>
              </a:buClr>
              <a:defRPr/>
            </a:pPr>
            <a:r>
              <a:rPr lang="en-US" sz="2400" dirty="0" smtClean="0"/>
              <a:t>Assessment, cleanup, and redevelopment progress</a:t>
            </a:r>
          </a:p>
          <a:p>
            <a:pPr lvl="1" eaLnBrk="1" hangingPunct="1">
              <a:buClr>
                <a:srgbClr val="FFFF00"/>
              </a:buClr>
              <a:defRPr/>
            </a:pPr>
            <a:r>
              <a:rPr lang="en-US" sz="2400" dirty="0" smtClean="0"/>
              <a:t>Public notice records</a:t>
            </a:r>
          </a:p>
          <a:p>
            <a:pPr lvl="1" eaLnBrk="1" hangingPunct="1">
              <a:buClr>
                <a:srgbClr val="FFFF00"/>
              </a:buClr>
              <a:defRPr/>
            </a:pPr>
            <a:r>
              <a:rPr lang="en-US" sz="2400" dirty="0" smtClean="0"/>
              <a:t>Oversight &amp; enforcement</a:t>
            </a:r>
          </a:p>
          <a:p>
            <a:pPr lvl="1" eaLnBrk="1" hangingPunct="1">
              <a:buClr>
                <a:srgbClr val="FFFF00"/>
              </a:buClr>
              <a:defRPr/>
            </a:pPr>
            <a:r>
              <a:rPr lang="en-US" sz="2400" dirty="0" smtClean="0"/>
              <a:t>Reporting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l="18636" t="25777" r="20322" b="5177"/>
          <a:stretch>
            <a:fillRect/>
          </a:stretch>
        </p:blipFill>
        <p:spPr bwMode="auto">
          <a:xfrm>
            <a:off x="3352800" y="12192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BIT (Brownfields Inventory Tool)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2819400" cy="4876800"/>
          </a:xfrm>
        </p:spPr>
        <p:txBody>
          <a:bodyPr/>
          <a:lstStyle/>
          <a:p>
            <a:pPr marL="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Structure Mirrors the Brownfields Redevelopment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sz="18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Identification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 Sampling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Cleanup</a:t>
            </a:r>
            <a:endParaRPr lang="en-US" sz="18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Institutional</a:t>
            </a:r>
            <a:r>
              <a:rPr lang="en-US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 Engineering </a:t>
            </a: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Controls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Redevelopment/Re-use</a:t>
            </a:r>
            <a:endParaRPr lang="en-US" sz="18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10709" t="21982" r="10551" b="7359"/>
          <a:stretch>
            <a:fillRect/>
          </a:stretch>
        </p:blipFill>
        <p:spPr bwMode="auto">
          <a:xfrm>
            <a:off x="3276600" y="1524000"/>
            <a:ext cx="54864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/>
          <a:srcRect l="11339" t="39255" r="76694" b="14426"/>
          <a:stretch>
            <a:fillRect/>
          </a:stretch>
        </p:blipFill>
        <p:spPr bwMode="auto">
          <a:xfrm>
            <a:off x="4191000" y="2057400"/>
            <a:ext cx="1271588" cy="3879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038600" y="2286000"/>
            <a:ext cx="200025" cy="63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105400" y="5257800"/>
            <a:ext cx="133350" cy="12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/>
          <a:srcRect l="3979" t="29515" r="60718" b="47240"/>
          <a:stretch>
            <a:fillRect/>
          </a:stretch>
        </p:blipFill>
        <p:spPr bwMode="auto">
          <a:xfrm>
            <a:off x="5486400" y="3581400"/>
            <a:ext cx="3160713" cy="1425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5" cstate="print"/>
          <a:srcRect l="23672" t="29437" r="28252" b="36095"/>
          <a:stretch>
            <a:fillRect/>
          </a:stretch>
        </p:blipFill>
        <p:spPr bwMode="auto">
          <a:xfrm>
            <a:off x="5562600" y="3886200"/>
            <a:ext cx="30781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4181475" y="2286000"/>
            <a:ext cx="1204913" cy="828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105400" y="5715000"/>
            <a:ext cx="133350" cy="12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334000" y="3810000"/>
            <a:ext cx="133350" cy="12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24800" y="36576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8" name="Picture 3"/>
          <p:cNvPicPr>
            <a:picLocks noChangeAspect="1" noChangeArrowheads="1"/>
          </p:cNvPicPr>
          <p:nvPr/>
        </p:nvPicPr>
        <p:blipFill>
          <a:blip r:embed="rId6" cstate="print"/>
          <a:srcRect l="26175" t="36189" r="33376" b="19620"/>
          <a:stretch>
            <a:fillRect/>
          </a:stretch>
        </p:blipFill>
        <p:spPr bwMode="auto">
          <a:xfrm>
            <a:off x="5562600" y="1981200"/>
            <a:ext cx="2057400" cy="15303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7" cstate="print"/>
          <a:srcRect l="22516" t="46574" r="41663" b="22670"/>
          <a:stretch>
            <a:fillRect/>
          </a:stretch>
        </p:blipFill>
        <p:spPr bwMode="auto">
          <a:xfrm>
            <a:off x="6019800" y="4191000"/>
            <a:ext cx="25908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26" name="Straight Arrow Connector 25"/>
          <p:cNvCxnSpPr>
            <a:stCxn id="13" idx="3"/>
          </p:cNvCxnSpPr>
          <p:nvPr/>
        </p:nvCxnSpPr>
        <p:spPr>
          <a:xfrm rot="5400000" flipH="1" flipV="1">
            <a:off x="5248275" y="3394075"/>
            <a:ext cx="736600" cy="3492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5003800" y="4216400"/>
            <a:ext cx="1270000" cy="7620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5156200" y="4749800"/>
            <a:ext cx="1117600" cy="914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 (</a:t>
            </a:r>
            <a:r>
              <a:rPr lang="en-US" dirty="0" err="1" smtClean="0"/>
              <a:t>Brownfields</a:t>
            </a:r>
            <a:r>
              <a:rPr lang="en-US" dirty="0" smtClean="0"/>
              <a:t> Inventory Tool)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52400" y="1295400"/>
            <a:ext cx="3124200" cy="4419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kern="12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FF00"/>
              </a:buClr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Start using before writing grants</a:t>
            </a:r>
          </a:p>
          <a:p>
            <a:pPr eaLnBrk="1" fontAlgn="auto" hangingPunct="1">
              <a:spcAft>
                <a:spcPts val="0"/>
              </a:spcAft>
              <a:buClr>
                <a:srgbClr val="FFFF00"/>
              </a:buClr>
              <a:defRPr/>
            </a:pPr>
            <a:endParaRPr lang="en-US" sz="18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FFFF00"/>
              </a:buClr>
              <a:defRPr/>
            </a:pPr>
            <a:r>
              <a:rPr lang="en-US" sz="18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Then use to show progress and plans in proposals, for:</a:t>
            </a:r>
          </a:p>
          <a:p>
            <a:pPr marL="640080" eaLnBrk="1" hangingPunct="1"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Survey and inventory of potential brownfields</a:t>
            </a:r>
          </a:p>
          <a:p>
            <a:pPr marL="640080" eaLnBrk="1" hangingPunct="1"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n-US" sz="16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Site statistics in area</a:t>
            </a:r>
          </a:p>
          <a:p>
            <a:pPr marL="640080" eaLnBrk="1" hangingPunct="1"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n-US" sz="1600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Priorities for assessment, cleanup, and redevelopment</a:t>
            </a:r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2" name="Picture 13"/>
          <p:cNvPicPr>
            <a:picLocks noChangeAspect="1" noChangeArrowheads="1"/>
          </p:cNvPicPr>
          <p:nvPr/>
        </p:nvPicPr>
        <p:blipFill>
          <a:blip r:embed="rId2" cstate="print"/>
          <a:srcRect l="22346" t="21429" r="10493"/>
          <a:stretch>
            <a:fillRect/>
          </a:stretch>
        </p:blipFill>
        <p:spPr bwMode="auto">
          <a:xfrm>
            <a:off x="3200400" y="1371600"/>
            <a:ext cx="5562600" cy="5248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6" descr="Y:\Admin\Logos\K-State\NEW\KSU_Logo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526088"/>
            <a:ext cx="1255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 cstate="print"/>
          <a:srcRect l="22346" t="51633" r="26485" b="6735"/>
          <a:stretch>
            <a:fillRect/>
          </a:stretch>
        </p:blipFill>
        <p:spPr bwMode="auto">
          <a:xfrm>
            <a:off x="3962400" y="3544888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 cstate="print"/>
          <a:srcRect l="22346" t="22244" r="26485" b="73312"/>
          <a:stretch>
            <a:fillRect/>
          </a:stretch>
        </p:blipFill>
        <p:spPr bwMode="auto">
          <a:xfrm>
            <a:off x="3962400" y="3200400"/>
            <a:ext cx="48768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62400" y="3200400"/>
            <a:ext cx="4876800" cy="3581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5" cstate="print"/>
          <a:srcRect l="3548" t="26454" r="76025" b="48232"/>
          <a:stretch>
            <a:fillRect/>
          </a:stretch>
        </p:blipFill>
        <p:spPr bwMode="auto">
          <a:xfrm>
            <a:off x="5257800" y="1524000"/>
            <a:ext cx="3633788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6200000" flipH="1">
            <a:off x="3810000" y="2667000"/>
            <a:ext cx="685800" cy="533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905500" y="2628900"/>
            <a:ext cx="685800" cy="609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TAB EZ – A Grant Writing Tool</a:t>
            </a:r>
            <a:endParaRPr lang="en-US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Free tool to assist in writing EPA </a:t>
            </a:r>
            <a:r>
              <a:rPr lang="en-US" sz="2800" dirty="0" err="1" smtClean="0">
                <a:solidFill>
                  <a:schemeClr val="tx2"/>
                </a:solidFill>
              </a:rPr>
              <a:t>brownfields</a:t>
            </a:r>
            <a:r>
              <a:rPr lang="en-US" sz="2800" dirty="0" smtClean="0">
                <a:solidFill>
                  <a:schemeClr val="tx2"/>
                </a:solidFill>
              </a:rPr>
              <a:t> assessment and cleanup grant applications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Lots of support and helpful hints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www.tabez.org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- based software for Assessment and Cleanup Grants: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www.tabez.org</a:t>
            </a:r>
            <a:endParaRPr lang="en-US" sz="32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693" t="12994" r="24746" b="9819"/>
          <a:stretch>
            <a:fillRect/>
          </a:stretch>
        </p:blipFill>
        <p:spPr bwMode="auto">
          <a:xfrm>
            <a:off x="990600" y="16764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6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Features and Benefits to Users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hlink"/>
              </a:buClr>
              <a:defRPr/>
            </a:pPr>
            <a:r>
              <a:rPr lang="en-US" sz="2900" dirty="0"/>
              <a:t>User friendly and can be accessed anytime at the user’s own pace</a:t>
            </a:r>
          </a:p>
          <a:p>
            <a:pPr lvl="1">
              <a:buClr>
                <a:schemeClr val="hlink"/>
              </a:buClr>
              <a:defRPr/>
            </a:pPr>
            <a:endParaRPr lang="en-US" dirty="0"/>
          </a:p>
          <a:p>
            <a:pPr lvl="1">
              <a:buClr>
                <a:schemeClr val="hlink"/>
              </a:buClr>
              <a:defRPr/>
            </a:pPr>
            <a:r>
              <a:rPr lang="en-US" dirty="0"/>
              <a:t>Integrates Brownfield education with online support:  definitions, regulatory citations and pertinent federal/state web </a:t>
            </a:r>
            <a:r>
              <a:rPr lang="en-US" dirty="0" smtClean="0"/>
              <a:t>links</a:t>
            </a:r>
          </a:p>
          <a:p>
            <a:pPr lvl="1">
              <a:buClr>
                <a:schemeClr val="hlink"/>
              </a:buClr>
              <a:defRPr/>
            </a:pPr>
            <a:endParaRPr lang="en-US" dirty="0" smtClean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r>
              <a:rPr lang="en-US" dirty="0" smtClean="0">
                <a:latin typeface="+mj-lt"/>
              </a:rPr>
              <a:t>Helpful Hints for every criteria to be addressed</a:t>
            </a:r>
            <a:endParaRPr lang="en-US" dirty="0">
              <a:latin typeface="+mj-lt"/>
            </a:endParaRPr>
          </a:p>
          <a:p>
            <a:pPr lvl="1">
              <a:buClr>
                <a:schemeClr val="hlink"/>
              </a:buClr>
              <a:defRPr/>
            </a:pPr>
            <a:endParaRPr lang="en-US" sz="29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Blase Leven (Program Coordinator)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785-532-0780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  <a:hlinkClick r:id="rId3"/>
              </a:rPr>
              <a:t>baleven@ksu.edu</a:t>
            </a:r>
            <a:endParaRPr lang="en-US" sz="2400" dirty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Wendy Griswold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>
                <a:solidFill>
                  <a:schemeClr val="tx2"/>
                </a:solidFill>
              </a:rPr>
              <a:t>(785) </a:t>
            </a:r>
            <a:r>
              <a:rPr lang="en-US" sz="2400" dirty="0" smtClean="0">
                <a:solidFill>
                  <a:schemeClr val="tx2"/>
                </a:solidFill>
              </a:rPr>
              <a:t>691-7192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hlinkClick r:id="rId4"/>
              </a:rPr>
              <a:t>griswold@ksu.edu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Terrie Boguski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(913) 780-3328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hlinkClick r:id="rId5"/>
              </a:rPr>
              <a:t>boguski@ksu.edu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Web site:  </a:t>
            </a:r>
            <a:r>
              <a:rPr lang="en-US" sz="2400" dirty="0">
                <a:solidFill>
                  <a:schemeClr val="tx1"/>
                </a:solidFill>
                <a:effectLst/>
              </a:rPr>
              <a:t>http://www.engg.ksu.edu/CHSR/outreach/tab/index.html</a:t>
            </a:r>
            <a:endParaRPr lang="en-US" sz="24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Assistance to Brownfield (TAB) Communities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334000" cy="4525963"/>
          </a:xfrm>
        </p:spPr>
        <p:txBody>
          <a:bodyPr/>
          <a:lstStyle/>
          <a:p>
            <a:pPr marL="609600" indent="-609600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/>
              <a:t>A national program</a:t>
            </a:r>
          </a:p>
          <a:p>
            <a:pPr marL="609600" indent="-609600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/>
              <a:t>Funded by EPA headquarters via grants to 4 different entities </a:t>
            </a:r>
          </a:p>
          <a:p>
            <a:pPr marL="609600" indent="-609600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b="1" dirty="0" smtClean="0"/>
              <a:t>Free</a:t>
            </a:r>
            <a:r>
              <a:rPr lang="en-US" sz="2800" dirty="0" smtClean="0"/>
              <a:t> to communities</a:t>
            </a:r>
          </a:p>
          <a:p>
            <a:pPr marL="609600" indent="-609600" eaLnBrk="1" hangingPunct="1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/>
              <a:t>K-State assists communities in EPA Regions 5 and 7</a:t>
            </a:r>
          </a:p>
        </p:txBody>
      </p:sp>
      <p:pic>
        <p:nvPicPr>
          <p:cNvPr id="10244" name="Picture 7" descr="k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791200"/>
            <a:ext cx="3100388" cy="889000"/>
          </a:xfrm>
          <a:noFill/>
        </p:spPr>
      </p:pic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Regions</a:t>
            </a:r>
            <a:endParaRPr lang="en-US" dirty="0"/>
          </a:p>
        </p:txBody>
      </p:sp>
      <p:pic>
        <p:nvPicPr>
          <p:cNvPr id="39941" name="Picture 5" descr="Map of the US, split into EPA reg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934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Assistance to Communities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Tailored to specific community needs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Typically coordinated through the city, tribal or non-profit brownfields project manager.  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Communities accepted on a ‘first come’ basis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Depends on staff/funding availability</a:t>
            </a:r>
          </a:p>
          <a:p>
            <a:pPr lvl="1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400" dirty="0" smtClean="0"/>
              <a:t>K-State Staff and Subcontractors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058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Areas of TAB Services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Understanding brownfields law </a:t>
            </a:r>
            <a:r>
              <a:rPr lang="en-US" sz="2800" dirty="0">
                <a:solidFill>
                  <a:schemeClr val="tx2"/>
                </a:solidFill>
              </a:rPr>
              <a:t>&amp; </a:t>
            </a:r>
            <a:r>
              <a:rPr lang="en-US" sz="2800" dirty="0" smtClean="0">
                <a:solidFill>
                  <a:schemeClr val="tx2"/>
                </a:solidFill>
              </a:rPr>
              <a:t>incentives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Identifying funding options</a:t>
            </a:r>
            <a:endParaRPr lang="en-US" sz="2800" dirty="0">
              <a:solidFill>
                <a:schemeClr val="tx2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Finding </a:t>
            </a:r>
            <a:r>
              <a:rPr lang="en-US" sz="2800" dirty="0">
                <a:solidFill>
                  <a:schemeClr val="tx2"/>
                </a:solidFill>
              </a:rPr>
              <a:t>a consulting </a:t>
            </a:r>
            <a:r>
              <a:rPr lang="en-US" sz="2800" dirty="0" smtClean="0">
                <a:solidFill>
                  <a:schemeClr val="tx2"/>
                </a:solidFill>
              </a:rPr>
              <a:t>firm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Identifying Brownfields and limited inventories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Reviewing reports and plans</a:t>
            </a:r>
            <a:endParaRPr lang="en-US" sz="2800" dirty="0">
              <a:solidFill>
                <a:schemeClr val="tx2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Redevelopment planning/Visioning sessions 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Community outreach and education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35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Application Process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Contact us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We’ll set up a meeting to discuss assistance needs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Review needs and TAB capability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Agree on a course of action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Get started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Involvement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Who is the Community?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Why do it?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4580" name="Picture 4" descr="illustration of man standing with his arms in a shrug and question marks above his hea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251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5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Community </a:t>
            </a:r>
            <a:r>
              <a:rPr lang="en-US" dirty="0" smtClean="0">
                <a:solidFill>
                  <a:srgbClr val="FFFF00"/>
                </a:solidFill>
              </a:rPr>
              <a:t>Involvement Tools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Workshops/Training Sessions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Tailored to the information needs of the community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Keep audience awake and engaged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Relaxed atmosphere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Time for networking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Variety of presenters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Hands-on segments</a:t>
            </a:r>
          </a:p>
          <a:p>
            <a:pPr lvl="1">
              <a:lnSpc>
                <a:spcPct val="9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dirty="0">
                <a:solidFill>
                  <a:schemeClr val="tx2"/>
                </a:solidFill>
              </a:rPr>
              <a:t>Very effective !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23556" name="Content Placeholder 5" descr="CIMG09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35814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46318553</TotalTime>
  <Pages>13</Pages>
  <Words>725</Words>
  <Application>Microsoft Office PowerPoint</Application>
  <PresentationFormat>On-screen Show (4:3)</PresentationFormat>
  <Paragraphs>196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Ripple</vt:lpstr>
      <vt:lpstr>Custom Design</vt:lpstr>
      <vt:lpstr>The TAB Program  Technical Assistance to Brownfields </vt:lpstr>
      <vt:lpstr>Overview of this Presentation</vt:lpstr>
      <vt:lpstr>Technical Assistance to Brownfield (TAB) Communities</vt:lpstr>
      <vt:lpstr>EPA Regions</vt:lpstr>
      <vt:lpstr>TAB Assistance to Communities</vt:lpstr>
      <vt:lpstr>Areas of TAB Services</vt:lpstr>
      <vt:lpstr>The Application Process</vt:lpstr>
      <vt:lpstr>Community Involvement</vt:lpstr>
      <vt:lpstr>Community Involvement Tools</vt:lpstr>
      <vt:lpstr>Community Involvement Tools</vt:lpstr>
      <vt:lpstr>Importance of Redevelopment Planning Process</vt:lpstr>
      <vt:lpstr>Visioning</vt:lpstr>
      <vt:lpstr>Visioning</vt:lpstr>
      <vt:lpstr>Visioning</vt:lpstr>
      <vt:lpstr>PowerPoint Presentation</vt:lpstr>
      <vt:lpstr>Additional Community Involvement Tools</vt:lpstr>
      <vt:lpstr>Fact Sheets, Citizen Briefs</vt:lpstr>
      <vt:lpstr>TAB Website (http://www.engg.ksu.edu/chsr/outreach/tab/)</vt:lpstr>
      <vt:lpstr>Technical Presentations</vt:lpstr>
      <vt:lpstr>Tools to Help with BF Proposals</vt:lpstr>
      <vt:lpstr>BIT (Brownfields Inventory Tool)</vt:lpstr>
      <vt:lpstr>BIT (Brownfields Inventory Tool)</vt:lpstr>
      <vt:lpstr>BIT (Brownfields Inventory Tool)</vt:lpstr>
      <vt:lpstr>TAB EZ – A Grant Writing Tool</vt:lpstr>
      <vt:lpstr> Web - based software for Assessment and Cleanup Grants: www.tabez.org</vt:lpstr>
      <vt:lpstr>Features and Benefits to Users</vt:lpstr>
      <vt:lpstr>TAB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 &amp; Brnflds</dc:title>
  <dc:subject/>
  <dc:creator/>
  <cp:keywords/>
  <dc:description/>
  <cp:lastModifiedBy>Sheree Walsh</cp:lastModifiedBy>
  <cp:revision>269</cp:revision>
  <cp:lastPrinted>1999-01-08T21:28:20Z</cp:lastPrinted>
  <dcterms:created xsi:type="dcterms:W3CDTF">1998-01-11T07:09:02Z</dcterms:created>
  <dcterms:modified xsi:type="dcterms:W3CDTF">2012-09-04T21:42:10Z</dcterms:modified>
</cp:coreProperties>
</file>