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0" r:id="rId2"/>
    <p:sldMasterId id="2147483654" r:id="rId3"/>
  </p:sldMasterIdLst>
  <p:notesMasterIdLst>
    <p:notesMasterId r:id="rId40"/>
  </p:notesMasterIdLst>
  <p:handoutMasterIdLst>
    <p:handoutMasterId r:id="rId41"/>
  </p:handoutMasterIdLst>
  <p:sldIdLst>
    <p:sldId id="277" r:id="rId4"/>
    <p:sldId id="392" r:id="rId5"/>
    <p:sldId id="341" r:id="rId6"/>
    <p:sldId id="342" r:id="rId7"/>
    <p:sldId id="377" r:id="rId8"/>
    <p:sldId id="428" r:id="rId9"/>
    <p:sldId id="388" r:id="rId10"/>
    <p:sldId id="430" r:id="rId11"/>
    <p:sldId id="432" r:id="rId12"/>
    <p:sldId id="433" r:id="rId13"/>
    <p:sldId id="394" r:id="rId14"/>
    <p:sldId id="409" r:id="rId15"/>
    <p:sldId id="410" r:id="rId16"/>
    <p:sldId id="411" r:id="rId17"/>
    <p:sldId id="412" r:id="rId18"/>
    <p:sldId id="435" r:id="rId19"/>
    <p:sldId id="399" r:id="rId20"/>
    <p:sldId id="403" r:id="rId21"/>
    <p:sldId id="402" r:id="rId22"/>
    <p:sldId id="414" r:id="rId23"/>
    <p:sldId id="415" r:id="rId24"/>
    <p:sldId id="416" r:id="rId25"/>
    <p:sldId id="417" r:id="rId26"/>
    <p:sldId id="418" r:id="rId27"/>
    <p:sldId id="419" r:id="rId28"/>
    <p:sldId id="420" r:id="rId29"/>
    <p:sldId id="436" r:id="rId30"/>
    <p:sldId id="421" r:id="rId31"/>
    <p:sldId id="422" r:id="rId32"/>
    <p:sldId id="423" r:id="rId33"/>
    <p:sldId id="424" r:id="rId34"/>
    <p:sldId id="425" r:id="rId35"/>
    <p:sldId id="426" r:id="rId36"/>
    <p:sldId id="427" r:id="rId37"/>
    <p:sldId id="407" r:id="rId38"/>
    <p:sldId id="408" r:id="rId3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292929"/>
    <a:srgbClr val="5F5F5F"/>
    <a:srgbClr val="FFFFFF"/>
    <a:srgbClr val="FFFF00"/>
    <a:srgbClr val="FFE7E7"/>
    <a:srgbClr val="0066FF"/>
    <a:srgbClr val="66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1" autoAdjust="0"/>
    <p:restoredTop sz="94637" autoAdjust="0"/>
  </p:normalViewPr>
  <p:slideViewPr>
    <p:cSldViewPr snapToGrid="0">
      <p:cViewPr>
        <p:scale>
          <a:sx n="66" d="100"/>
          <a:sy n="66" d="100"/>
        </p:scale>
        <p:origin x="-636" y="-192"/>
      </p:cViewPr>
      <p:guideLst>
        <p:guide orient="horz" pos="1535"/>
        <p:guide pos="519"/>
      </p:guideLst>
    </p:cSldViewPr>
  </p:slideViewPr>
  <p:notesTextViewPr>
    <p:cViewPr>
      <p:scale>
        <a:sx n="100" d="100"/>
        <a:sy n="100" d="100"/>
      </p:scale>
      <p:origin x="0" y="0"/>
    </p:cViewPr>
  </p:notesTextViewPr>
  <p:sorterViewPr>
    <p:cViewPr>
      <p:scale>
        <a:sx n="100" d="100"/>
        <a:sy n="100" d="100"/>
      </p:scale>
      <p:origin x="0" y="5154"/>
    </p:cViewPr>
  </p:sorterViewPr>
  <p:notesViewPr>
    <p:cSldViewPr snapToGrid="0">
      <p:cViewPr>
        <p:scale>
          <a:sx n="100" d="100"/>
          <a:sy n="100" d="100"/>
        </p:scale>
        <p:origin x="-126"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r>
              <a:rPr lang="en-US"/>
              <a:t>Brownfields Resources and Partners</a:t>
            </a:r>
          </a:p>
        </p:txBody>
      </p:sp>
      <p:sp>
        <p:nvSpPr>
          <p:cNvPr id="4034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03460" name="Rectangle 4"/>
          <p:cNvSpPr>
            <a:spLocks noGrp="1" noChangeArrowheads="1"/>
          </p:cNvSpPr>
          <p:nvPr>
            <p:ph type="ftr" sz="quarter" idx="2"/>
          </p:nvPr>
        </p:nvSpPr>
        <p:spPr bwMode="auto">
          <a:xfrm>
            <a:off x="0" y="8686800"/>
            <a:ext cx="5387975"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r>
              <a:rPr lang="en-US"/>
              <a:t>Beth A. Grigsby, LPG  317-579-4069                                                                             TAB subcontractor for Kansas State University</a:t>
            </a:r>
          </a:p>
        </p:txBody>
      </p:sp>
      <p:sp>
        <p:nvSpPr>
          <p:cNvPr id="403461" name="Rectangle 5"/>
          <p:cNvSpPr>
            <a:spLocks noGrp="1" noChangeArrowheads="1"/>
          </p:cNvSpPr>
          <p:nvPr>
            <p:ph type="sldNum" sz="quarter" idx="3"/>
          </p:nvPr>
        </p:nvSpPr>
        <p:spPr bwMode="auto">
          <a:xfrm>
            <a:off x="5392738" y="8686800"/>
            <a:ext cx="1465262"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F9A4336-6A64-43B8-9F3C-764149E1B2DB}" type="slidenum">
              <a:rPr lang="en-US"/>
              <a:pPr/>
              <a:t>‹#›</a:t>
            </a:fld>
            <a:endParaRPr lang="en-US"/>
          </a:p>
        </p:txBody>
      </p:sp>
      <p:pic>
        <p:nvPicPr>
          <p:cNvPr id="403462" name="Picture 6" descr="ATC-Logo"/>
          <p:cNvPicPr>
            <a:picLocks noChangeAspect="1" noChangeArrowheads="1"/>
          </p:cNvPicPr>
          <p:nvPr/>
        </p:nvPicPr>
        <p:blipFill>
          <a:blip r:embed="rId2" cstate="print"/>
          <a:srcRect/>
          <a:stretch>
            <a:fillRect/>
          </a:stretch>
        </p:blipFill>
        <p:spPr bwMode="auto">
          <a:xfrm>
            <a:off x="7564438" y="6386513"/>
            <a:ext cx="1389062" cy="471487"/>
          </a:xfrm>
          <a:prstGeom prst="rect">
            <a:avLst/>
          </a:prstGeom>
          <a:noFill/>
        </p:spPr>
      </p:pic>
      <p:pic>
        <p:nvPicPr>
          <p:cNvPr id="403467" name="Picture 11"/>
          <p:cNvPicPr>
            <a:picLocks noChangeAspect="1" noChangeArrowheads="1"/>
          </p:cNvPicPr>
          <p:nvPr/>
        </p:nvPicPr>
        <p:blipFill>
          <a:blip r:embed="rId3" cstate="print"/>
          <a:srcRect/>
          <a:stretch>
            <a:fillRect/>
          </a:stretch>
        </p:blipFill>
        <p:spPr bwMode="auto">
          <a:xfrm>
            <a:off x="5676900" y="0"/>
            <a:ext cx="850900" cy="292100"/>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r>
              <a:rPr lang="en-US"/>
              <a:t>Brownfields Resources and Partners</a:t>
            </a:r>
          </a:p>
        </p:txBody>
      </p:sp>
      <p:sp>
        <p:nvSpPr>
          <p:cNvPr id="215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150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15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r>
              <a:rPr lang="en-US"/>
              <a:t>Beth A. Grigsby, LPG  317-579-4069                                                                             TAB subcontractor for Kansas State University</a:t>
            </a:r>
          </a:p>
        </p:txBody>
      </p:sp>
      <p:sp>
        <p:nvSpPr>
          <p:cNvPr id="215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0EDE0F9-36B4-4971-A287-D5A02577B085}" type="slidenum">
              <a:rPr lang="en-US"/>
              <a:pPr/>
              <a:t>‹#›</a:t>
            </a:fld>
            <a:endParaRPr lang="en-US"/>
          </a:p>
        </p:txBody>
      </p:sp>
    </p:spTree>
  </p:cSld>
  <p:clrMap bg1="lt1" tx1="dk1" bg2="lt2" tx2="dk2" accent1="accent1" accent2="accent2" accent3="accent3" accent4="accent4" accent5="accent5" accent6="accent6" hlink="hlink" folHlink="folHlink"/>
  <p:hf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hdr" sz="quarter"/>
          </p:nvPr>
        </p:nvSpPr>
        <p:spPr>
          <a:ln/>
        </p:spPr>
        <p:txBody>
          <a:bodyPr/>
          <a:lstStyle/>
          <a:p>
            <a:r>
              <a:rPr lang="en-US"/>
              <a:t>Brownfields Resources and Partners</a:t>
            </a:r>
          </a:p>
        </p:txBody>
      </p:sp>
      <p:sp>
        <p:nvSpPr>
          <p:cNvPr id="6" name="Rectangle 6"/>
          <p:cNvSpPr>
            <a:spLocks noGrp="1" noChangeArrowheads="1"/>
          </p:cNvSpPr>
          <p:nvPr>
            <p:ph type="ftr" sz="quarter" idx="4"/>
          </p:nvPr>
        </p:nvSpPr>
        <p:spPr>
          <a:ln/>
        </p:spPr>
        <p:txBody>
          <a:bodyPr/>
          <a:lstStyle/>
          <a:p>
            <a:r>
              <a:rPr lang="en-US"/>
              <a:t>Beth A. Grigsby, LPG  317-579-4069                                                                             TAB subcontractor for Kansas State University</a:t>
            </a:r>
          </a:p>
        </p:txBody>
      </p:sp>
      <p:sp>
        <p:nvSpPr>
          <p:cNvPr id="7" name="Rectangle 7"/>
          <p:cNvSpPr>
            <a:spLocks noGrp="1" noChangeArrowheads="1"/>
          </p:cNvSpPr>
          <p:nvPr>
            <p:ph type="sldNum" sz="quarter" idx="5"/>
          </p:nvPr>
        </p:nvSpPr>
        <p:spPr>
          <a:ln/>
        </p:spPr>
        <p:txBody>
          <a:bodyPr/>
          <a:lstStyle/>
          <a:p>
            <a:fld id="{B22BF791-6302-4348-8087-D01B60AEE062}" type="slidenum">
              <a:rPr lang="en-US"/>
              <a:pPr/>
              <a:t>1</a:t>
            </a:fld>
            <a:endParaRPr lang="en-US"/>
          </a:p>
        </p:txBody>
      </p:sp>
      <p:sp>
        <p:nvSpPr>
          <p:cNvPr id="82946" name="Rectangle 2"/>
          <p:cNvSpPr>
            <a:spLocks noRot="1" noChangeArrowheads="1" noTextEdit="1"/>
          </p:cNvSpPr>
          <p:nvPr>
            <p:ph type="sldImg"/>
          </p:nvPr>
        </p:nvSpPr>
        <p:spPr>
          <a:ln/>
        </p:spPr>
      </p:sp>
      <p:sp>
        <p:nvSpPr>
          <p:cNvPr id="82947" name="Rectangle 3"/>
          <p:cNvSpPr>
            <a:spLocks noGrp="1" noChangeArrowheads="1"/>
          </p:cNvSpPr>
          <p:nvPr>
            <p:ph type="body" idx="1"/>
          </p:nvPr>
        </p:nvSpPr>
        <p:spPr>
          <a:xfrm>
            <a:off x="28575" y="4324350"/>
            <a:ext cx="6738938" cy="4619625"/>
          </a:xfrm>
        </p:spPr>
        <p:txBody>
          <a:bodyPr/>
          <a:lstStyle/>
          <a:p>
            <a:pPr>
              <a:lnSpc>
                <a:spcPct val="90000"/>
              </a:lnSpc>
            </a:pPr>
            <a:r>
              <a:rPr lang="en-US" sz="1100" b="1">
                <a:solidFill>
                  <a:schemeClr val="accent2"/>
                </a:solidFill>
              </a:rPr>
              <a:t>NAVIGATION &amp; PRESENTATION EDITING TIPS: (Print this Notes Page)</a:t>
            </a:r>
          </a:p>
          <a:p>
            <a:pPr>
              <a:lnSpc>
                <a:spcPct val="90000"/>
              </a:lnSpc>
            </a:pPr>
            <a:endParaRPr lang="en-US" sz="1100" b="1">
              <a:solidFill>
                <a:schemeClr val="accent2"/>
              </a:solidFill>
            </a:endParaRPr>
          </a:p>
          <a:p>
            <a:pPr>
              <a:lnSpc>
                <a:spcPct val="90000"/>
              </a:lnSpc>
            </a:pPr>
            <a:r>
              <a:rPr lang="en-US" sz="900"/>
              <a:t>This overview presentation has been created to give the presenter the greatest opportunity for message customization on-the-fly. Present only as much information as relevant for your target audience. Encourage interaction at every opportunity.</a:t>
            </a:r>
          </a:p>
          <a:p>
            <a:pPr>
              <a:lnSpc>
                <a:spcPct val="90000"/>
              </a:lnSpc>
            </a:pPr>
            <a:endParaRPr lang="en-US" sz="900"/>
          </a:p>
          <a:p>
            <a:pPr>
              <a:lnSpc>
                <a:spcPct val="90000"/>
              </a:lnSpc>
            </a:pPr>
            <a:r>
              <a:rPr lang="en-US" sz="900" b="1"/>
              <a:t>Slide 1-5</a:t>
            </a:r>
            <a:r>
              <a:rPr lang="en-US" sz="900"/>
              <a:t> 	These slides demonstrate grasp of your understanding of issues impacting their organizations. Also, you’re </a:t>
            </a:r>
            <a:br>
              <a:rPr lang="en-US" sz="900"/>
            </a:br>
            <a:r>
              <a:rPr lang="en-US" sz="900"/>
              <a:t>	underscoring the issues in play when needed action is delayed or avoided.</a:t>
            </a:r>
          </a:p>
          <a:p>
            <a:pPr>
              <a:lnSpc>
                <a:spcPct val="90000"/>
              </a:lnSpc>
            </a:pPr>
            <a:r>
              <a:rPr lang="en-US" sz="900" b="1"/>
              <a:t>Slide 6</a:t>
            </a:r>
            <a:r>
              <a:rPr lang="en-US" sz="900"/>
              <a:t> 	Use this slide as a facilitation mechanism. Stop. Interact.</a:t>
            </a:r>
          </a:p>
          <a:p>
            <a:pPr>
              <a:lnSpc>
                <a:spcPct val="90000"/>
              </a:lnSpc>
            </a:pPr>
            <a:r>
              <a:rPr lang="en-US" sz="900" b="1"/>
              <a:t>Slide 7</a:t>
            </a:r>
            <a:r>
              <a:rPr lang="en-US" sz="900"/>
              <a:t> 	</a:t>
            </a:r>
            <a:r>
              <a:rPr lang="en-US" sz="900">
                <a:solidFill>
                  <a:srgbClr val="FF0000"/>
                </a:solidFill>
              </a:rPr>
              <a:t>Primary Navigation Screen</a:t>
            </a:r>
            <a:r>
              <a:rPr lang="en-US" sz="900"/>
              <a:t> – Click on any relevant links based on your discussion in slide #6. Make your </a:t>
            </a:r>
            <a:br>
              <a:rPr lang="en-US" sz="900"/>
            </a:br>
            <a:r>
              <a:rPr lang="en-US" sz="900"/>
              <a:t>	presentation as short or long as needed. Click on the </a:t>
            </a:r>
            <a:r>
              <a:rPr lang="en-US" sz="900" b="1"/>
              <a:t>SUMMARY</a:t>
            </a:r>
            <a:r>
              <a:rPr lang="en-US" sz="900"/>
              <a:t> link (located throughout the presentation) to </a:t>
            </a:r>
            <a:br>
              <a:rPr lang="en-US" sz="900"/>
            </a:br>
            <a:r>
              <a:rPr lang="en-US" sz="900"/>
              <a:t>	go to the final closing slides.</a:t>
            </a:r>
          </a:p>
          <a:p>
            <a:pPr>
              <a:lnSpc>
                <a:spcPct val="90000"/>
              </a:lnSpc>
            </a:pPr>
            <a:endParaRPr lang="en-US" sz="900"/>
          </a:p>
          <a:p>
            <a:pPr>
              <a:lnSpc>
                <a:spcPct val="90000"/>
              </a:lnSpc>
            </a:pPr>
            <a:r>
              <a:rPr lang="en-US" sz="900" b="1"/>
              <a:t>Slides 8-11</a:t>
            </a:r>
            <a:r>
              <a:rPr lang="en-US" sz="900"/>
              <a:t> 	</a:t>
            </a:r>
            <a:r>
              <a:rPr lang="en-US" sz="900" u="sng"/>
              <a:t>Construction Engineering, Testing &amp; Inspection</a:t>
            </a:r>
            <a:r>
              <a:rPr lang="en-US" sz="900"/>
              <a:t> Section</a:t>
            </a:r>
            <a:endParaRPr lang="en-US" sz="900" b="1"/>
          </a:p>
          <a:p>
            <a:pPr>
              <a:lnSpc>
                <a:spcPct val="90000"/>
              </a:lnSpc>
            </a:pPr>
            <a:r>
              <a:rPr lang="en-US" sz="900" b="1"/>
              <a:t>Slides 12-15</a:t>
            </a:r>
            <a:r>
              <a:rPr lang="en-US" sz="900"/>
              <a:t> 	</a:t>
            </a:r>
            <a:r>
              <a:rPr lang="en-US" sz="900" u="sng"/>
              <a:t>Business Operations</a:t>
            </a:r>
            <a:r>
              <a:rPr lang="en-US" sz="900"/>
              <a:t> Section</a:t>
            </a:r>
            <a:endParaRPr lang="en-US" sz="900" b="1"/>
          </a:p>
          <a:p>
            <a:pPr>
              <a:lnSpc>
                <a:spcPct val="90000"/>
              </a:lnSpc>
            </a:pPr>
            <a:r>
              <a:rPr lang="en-US" sz="900" b="1"/>
              <a:t>Slides 16-19</a:t>
            </a:r>
            <a:r>
              <a:rPr lang="en-US" sz="900"/>
              <a:t> 	</a:t>
            </a:r>
            <a:r>
              <a:rPr lang="en-US" sz="900" u="sng"/>
              <a:t>Facility Management</a:t>
            </a:r>
            <a:r>
              <a:rPr lang="en-US" sz="900"/>
              <a:t> Section</a:t>
            </a:r>
            <a:endParaRPr lang="en-US" sz="900" b="1"/>
          </a:p>
          <a:p>
            <a:pPr>
              <a:lnSpc>
                <a:spcPct val="90000"/>
              </a:lnSpc>
            </a:pPr>
            <a:r>
              <a:rPr lang="en-US" sz="900" b="1"/>
              <a:t>Slides 20-23</a:t>
            </a:r>
            <a:r>
              <a:rPr lang="en-US" sz="900"/>
              <a:t> 	</a:t>
            </a:r>
            <a:r>
              <a:rPr lang="en-US" sz="900" u="sng"/>
              <a:t>Expansion &amp; Renovation</a:t>
            </a:r>
            <a:r>
              <a:rPr lang="en-US" sz="900"/>
              <a:t> Section</a:t>
            </a:r>
            <a:endParaRPr lang="en-US" sz="900" b="1"/>
          </a:p>
          <a:p>
            <a:pPr>
              <a:lnSpc>
                <a:spcPct val="90000"/>
              </a:lnSpc>
            </a:pPr>
            <a:r>
              <a:rPr lang="en-US" sz="900" b="1"/>
              <a:t>Slides 24-27</a:t>
            </a:r>
            <a:r>
              <a:rPr lang="en-US" sz="900"/>
              <a:t> 	</a:t>
            </a:r>
            <a:r>
              <a:rPr lang="en-US" sz="900" u="sng"/>
              <a:t>Real Estate Purchase, Finance &amp; Sale</a:t>
            </a:r>
            <a:r>
              <a:rPr lang="en-US" sz="900"/>
              <a:t> Section</a:t>
            </a:r>
          </a:p>
          <a:p>
            <a:pPr>
              <a:lnSpc>
                <a:spcPct val="90000"/>
              </a:lnSpc>
            </a:pPr>
            <a:r>
              <a:rPr lang="en-US" sz="900" b="1"/>
              <a:t>Slides 28-32</a:t>
            </a:r>
            <a:r>
              <a:rPr lang="en-US" sz="900"/>
              <a:t> 	</a:t>
            </a:r>
            <a:r>
              <a:rPr lang="en-US" sz="900" u="sng"/>
              <a:t>Summary Slides</a:t>
            </a:r>
          </a:p>
          <a:p>
            <a:pPr>
              <a:lnSpc>
                <a:spcPct val="90000"/>
              </a:lnSpc>
            </a:pPr>
            <a:endParaRPr lang="en-US" sz="900" u="sng"/>
          </a:p>
          <a:p>
            <a:pPr>
              <a:lnSpc>
                <a:spcPct val="90000"/>
              </a:lnSpc>
              <a:spcBef>
                <a:spcPct val="40000"/>
              </a:spcBef>
            </a:pPr>
            <a:r>
              <a:rPr lang="en-US" sz="900" b="1"/>
              <a:t>EDITING TIPS -	</a:t>
            </a:r>
          </a:p>
          <a:p>
            <a:pPr>
              <a:lnSpc>
                <a:spcPct val="90000"/>
              </a:lnSpc>
              <a:spcBef>
                <a:spcPct val="55000"/>
              </a:spcBef>
              <a:buFontTx/>
              <a:buChar char="•"/>
            </a:pPr>
            <a:r>
              <a:rPr lang="en-US" sz="800"/>
              <a:t> Replace text wherever desired but try to avoid adding more lines of text or causing existing text to wrap to a second line.</a:t>
            </a:r>
          </a:p>
          <a:p>
            <a:pPr>
              <a:lnSpc>
                <a:spcPct val="90000"/>
              </a:lnSpc>
              <a:spcBef>
                <a:spcPct val="55000"/>
              </a:spcBef>
              <a:buFontTx/>
              <a:buChar char="•"/>
            </a:pPr>
            <a:r>
              <a:rPr lang="en-US" sz="800"/>
              <a:t> Add slides where necessary.  The easiest way is to simply select INSERT-DUPLICATE from the slide you want to emulate</a:t>
            </a:r>
            <a:br>
              <a:rPr lang="en-US" sz="800"/>
            </a:br>
            <a:r>
              <a:rPr lang="en-US" sz="800"/>
              <a:t>  and edit/delete the text in that duplicate slide as needed.</a:t>
            </a:r>
          </a:p>
          <a:p>
            <a:pPr>
              <a:lnSpc>
                <a:spcPct val="90000"/>
              </a:lnSpc>
              <a:spcBef>
                <a:spcPct val="55000"/>
              </a:spcBef>
              <a:buFontTx/>
              <a:buChar char="•"/>
            </a:pPr>
            <a:r>
              <a:rPr lang="en-US" sz="800"/>
              <a:t>The slide #7 hyperlinks will always go to the same target page – even if their slide number has changed because of inserted slides</a:t>
            </a:r>
          </a:p>
          <a:p>
            <a:pPr>
              <a:lnSpc>
                <a:spcPct val="90000"/>
              </a:lnSpc>
              <a:spcBef>
                <a:spcPct val="55000"/>
              </a:spcBef>
              <a:buFontTx/>
              <a:buChar char="•"/>
            </a:pPr>
            <a:r>
              <a:rPr lang="en-US" sz="800"/>
              <a:t> Try to follow existing formatting. (Single lines of text. Sentence-type capitalization for body text. Labels/title initial cap each word)</a:t>
            </a:r>
          </a:p>
          <a:p>
            <a:pPr>
              <a:lnSpc>
                <a:spcPct val="90000"/>
              </a:lnSpc>
              <a:spcBef>
                <a:spcPct val="55000"/>
              </a:spcBef>
              <a:buFontTx/>
              <a:buChar char="•"/>
            </a:pPr>
            <a:r>
              <a:rPr lang="en-US" sz="800"/>
              <a:t> When inserting other images – Use only quality imagery.</a:t>
            </a:r>
          </a:p>
        </p:txBody>
      </p:sp>
      <p:sp>
        <p:nvSpPr>
          <p:cNvPr id="82948" name="Line 4"/>
          <p:cNvSpPr>
            <a:spLocks noChangeShapeType="1"/>
          </p:cNvSpPr>
          <p:nvPr/>
        </p:nvSpPr>
        <p:spPr bwMode="auto">
          <a:xfrm>
            <a:off x="28575" y="4648200"/>
            <a:ext cx="6619875" cy="0"/>
          </a:xfrm>
          <a:prstGeom prst="line">
            <a:avLst/>
          </a:prstGeom>
          <a:noFill/>
          <a:ln w="9525">
            <a:solidFill>
              <a:schemeClr val="tx1"/>
            </a:solidFill>
            <a:round/>
            <a:headEnd/>
            <a:tailEnd/>
          </a:ln>
          <a:effec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Brownfields Resources and Partners</a:t>
            </a:r>
          </a:p>
        </p:txBody>
      </p:sp>
      <p:sp>
        <p:nvSpPr>
          <p:cNvPr id="5" name="Rectangle 6"/>
          <p:cNvSpPr>
            <a:spLocks noGrp="1" noChangeArrowheads="1"/>
          </p:cNvSpPr>
          <p:nvPr>
            <p:ph type="ftr" sz="quarter" idx="4"/>
          </p:nvPr>
        </p:nvSpPr>
        <p:spPr>
          <a:ln/>
        </p:spPr>
        <p:txBody>
          <a:bodyPr/>
          <a:lstStyle/>
          <a:p>
            <a:r>
              <a:rPr lang="en-US"/>
              <a:t>Beth A. Grigsby, LPG  317-579-4069                                                                             TAB subcontractor for Kansas State University</a:t>
            </a:r>
          </a:p>
        </p:txBody>
      </p:sp>
      <p:sp>
        <p:nvSpPr>
          <p:cNvPr id="6" name="Rectangle 7"/>
          <p:cNvSpPr>
            <a:spLocks noGrp="1" noChangeArrowheads="1"/>
          </p:cNvSpPr>
          <p:nvPr>
            <p:ph type="sldNum" sz="quarter" idx="5"/>
          </p:nvPr>
        </p:nvSpPr>
        <p:spPr>
          <a:ln/>
        </p:spPr>
        <p:txBody>
          <a:bodyPr/>
          <a:lstStyle/>
          <a:p>
            <a:fld id="{3655DA35-2D76-4B67-815A-105F2189884E}" type="slidenum">
              <a:rPr lang="en-US"/>
              <a:pPr/>
              <a:t>2</a:t>
            </a:fld>
            <a:endParaRPr lang="en-US"/>
          </a:p>
        </p:txBody>
      </p:sp>
      <p:sp>
        <p:nvSpPr>
          <p:cNvPr id="373762" name="Rectangle 2"/>
          <p:cNvSpPr>
            <a:spLocks noRot="1" noChangeArrowheads="1" noTextEdit="1"/>
          </p:cNvSpPr>
          <p:nvPr>
            <p:ph type="sldImg"/>
          </p:nvPr>
        </p:nvSpPr>
        <p:spPr>
          <a:xfrm>
            <a:off x="1152525" y="692150"/>
            <a:ext cx="4554538" cy="3416300"/>
          </a:xfrm>
          <a:ln/>
        </p:spPr>
      </p:sp>
      <p:sp>
        <p:nvSpPr>
          <p:cNvPr id="373763" name="Rectangle 3"/>
          <p:cNvSpPr>
            <a:spLocks noGrp="1" noChangeArrowheads="1"/>
          </p:cNvSpPr>
          <p:nvPr>
            <p:ph type="body" idx="1"/>
          </p:nvPr>
        </p:nvSpPr>
        <p:spPr>
          <a:xfrm>
            <a:off x="914400" y="4343400"/>
            <a:ext cx="5029200" cy="4114800"/>
          </a:xfrm>
        </p:spPr>
        <p:txBody>
          <a:bodyPr/>
          <a:lstStyle/>
          <a:p>
            <a:endParaRPr lang="en-US" sz="1000"/>
          </a:p>
          <a:p>
            <a:r>
              <a:rPr lang="en-US" sz="1000"/>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Brownfields Resources and Partners</a:t>
            </a:r>
          </a:p>
        </p:txBody>
      </p:sp>
      <p:sp>
        <p:nvSpPr>
          <p:cNvPr id="5" name="Rectangle 6"/>
          <p:cNvSpPr>
            <a:spLocks noGrp="1" noChangeArrowheads="1"/>
          </p:cNvSpPr>
          <p:nvPr>
            <p:ph type="ftr" sz="quarter" idx="4"/>
          </p:nvPr>
        </p:nvSpPr>
        <p:spPr>
          <a:ln/>
        </p:spPr>
        <p:txBody>
          <a:bodyPr/>
          <a:lstStyle/>
          <a:p>
            <a:r>
              <a:rPr lang="en-US"/>
              <a:t>Beth A. Grigsby, LPG  317-579-4069                                                                             TAB subcontractor for Kansas State University</a:t>
            </a:r>
          </a:p>
        </p:txBody>
      </p:sp>
      <p:sp>
        <p:nvSpPr>
          <p:cNvPr id="6" name="Rectangle 7"/>
          <p:cNvSpPr>
            <a:spLocks noGrp="1" noChangeArrowheads="1"/>
          </p:cNvSpPr>
          <p:nvPr>
            <p:ph type="sldNum" sz="quarter" idx="5"/>
          </p:nvPr>
        </p:nvSpPr>
        <p:spPr>
          <a:ln/>
        </p:spPr>
        <p:txBody>
          <a:bodyPr/>
          <a:lstStyle/>
          <a:p>
            <a:fld id="{104AE5FE-F7B0-4C3A-BCCC-401D6511CBDF}" type="slidenum">
              <a:rPr lang="en-US"/>
              <a:pPr/>
              <a:t>3</a:t>
            </a:fld>
            <a:endParaRPr lang="en-US"/>
          </a:p>
        </p:txBody>
      </p:sp>
      <p:sp>
        <p:nvSpPr>
          <p:cNvPr id="281602" name="Rectangle 2"/>
          <p:cNvSpPr>
            <a:spLocks noRot="1" noChangeArrowheads="1" noTextEdit="1"/>
          </p:cNvSpPr>
          <p:nvPr>
            <p:ph type="sldImg"/>
          </p:nvPr>
        </p:nvSpPr>
        <p:spPr>
          <a:xfrm>
            <a:off x="1152525" y="692150"/>
            <a:ext cx="4554538" cy="3416300"/>
          </a:xfrm>
          <a:ln/>
        </p:spPr>
      </p:sp>
      <p:sp>
        <p:nvSpPr>
          <p:cNvPr id="281603" name="Rectangle 3"/>
          <p:cNvSpPr>
            <a:spLocks noGrp="1" noChangeArrowheads="1"/>
          </p:cNvSpPr>
          <p:nvPr>
            <p:ph type="body" idx="1"/>
          </p:nvPr>
        </p:nvSpPr>
        <p:spPr>
          <a:xfrm>
            <a:off x="914400" y="4343400"/>
            <a:ext cx="5029200" cy="4114800"/>
          </a:xfrm>
        </p:spPr>
        <p:txBody>
          <a:bodyPr/>
          <a:lstStyle/>
          <a:p>
            <a:r>
              <a:rPr lang="en-US"/>
              <a:t>By law the definition expanded to included land contaminated by </a:t>
            </a:r>
            <a:r>
              <a:rPr lang="en-US" b="1"/>
              <a:t>petroleum or petroleum products</a:t>
            </a:r>
            <a:r>
              <a:rPr lang="en-US"/>
              <a:t>, land contaminated by controlled substances (</a:t>
            </a:r>
            <a:r>
              <a:rPr lang="en-US" b="1"/>
              <a:t>meth-labs</a:t>
            </a:r>
            <a:r>
              <a:rPr lang="en-US"/>
              <a:t>) and </a:t>
            </a:r>
            <a:r>
              <a:rPr lang="en-US" b="1"/>
              <a:t>mine-scarred land</a:t>
            </a:r>
            <a:r>
              <a:rPr lang="en-US"/>
              <a:t>.</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Brownfields Resources and Partners</a:t>
            </a:r>
          </a:p>
        </p:txBody>
      </p:sp>
      <p:sp>
        <p:nvSpPr>
          <p:cNvPr id="5" name="Rectangle 6"/>
          <p:cNvSpPr>
            <a:spLocks noGrp="1" noChangeArrowheads="1"/>
          </p:cNvSpPr>
          <p:nvPr>
            <p:ph type="ftr" sz="quarter" idx="4"/>
          </p:nvPr>
        </p:nvSpPr>
        <p:spPr>
          <a:ln/>
        </p:spPr>
        <p:txBody>
          <a:bodyPr/>
          <a:lstStyle/>
          <a:p>
            <a:r>
              <a:rPr lang="en-US"/>
              <a:t>Beth A. Grigsby, LPG  317-579-4069                                                                             TAB subcontractor for Kansas State University</a:t>
            </a:r>
          </a:p>
        </p:txBody>
      </p:sp>
      <p:sp>
        <p:nvSpPr>
          <p:cNvPr id="6" name="Rectangle 7"/>
          <p:cNvSpPr>
            <a:spLocks noGrp="1" noChangeArrowheads="1"/>
          </p:cNvSpPr>
          <p:nvPr>
            <p:ph type="sldNum" sz="quarter" idx="5"/>
          </p:nvPr>
        </p:nvSpPr>
        <p:spPr>
          <a:ln/>
        </p:spPr>
        <p:txBody>
          <a:bodyPr/>
          <a:lstStyle/>
          <a:p>
            <a:fld id="{4EF0D249-9293-4BC2-910D-59E6AB830846}" type="slidenum">
              <a:rPr lang="en-US"/>
              <a:pPr/>
              <a:t>11</a:t>
            </a:fld>
            <a:endParaRPr lang="en-US"/>
          </a:p>
        </p:txBody>
      </p:sp>
      <p:sp>
        <p:nvSpPr>
          <p:cNvPr id="377858" name="Rectangle 2"/>
          <p:cNvSpPr>
            <a:spLocks noRot="1" noChangeArrowheads="1" noTextEdit="1"/>
          </p:cNvSpPr>
          <p:nvPr>
            <p:ph type="sldImg"/>
          </p:nvPr>
        </p:nvSpPr>
        <p:spPr>
          <a:ln/>
        </p:spPr>
      </p:sp>
      <p:sp>
        <p:nvSpPr>
          <p:cNvPr id="377859" name="Rectangle 3"/>
          <p:cNvSpPr>
            <a:spLocks noGrp="1" noChangeArrowheads="1"/>
          </p:cNvSpPr>
          <p:nvPr>
            <p:ph type="body" idx="1"/>
          </p:nvPr>
        </p:nvSpPr>
        <p:spPr/>
        <p:txBody>
          <a:bodyPr/>
          <a:lstStyle/>
          <a:p>
            <a:r>
              <a:rPr lang="en-US" b="1"/>
              <a:t>State and local maps</a:t>
            </a:r>
            <a:r>
              <a:rPr lang="en-US"/>
              <a:t> State and local maps offer a broad spectrum of information, such as zoning codes, master plans, topography, water table levels, and aquifer locations. </a:t>
            </a:r>
          </a:p>
          <a:p>
            <a:r>
              <a:rPr lang="en-US"/>
              <a:t>These maps can help you examine several brownfields issues, such as remediation and site reuse options. Contact your local and/or State planning departments for more information on these maps. </a:t>
            </a:r>
          </a:p>
          <a:p>
            <a:r>
              <a:rPr lang="en-US" b="1"/>
              <a:t>Discuss the historical uses with owner/neighbors</a:t>
            </a:r>
          </a:p>
          <a:p>
            <a:r>
              <a:rPr lang="en-US" b="1"/>
              <a:t>Review state/local maps</a:t>
            </a:r>
          </a:p>
          <a:p>
            <a:r>
              <a:rPr lang="en-US" b="1"/>
              <a:t>Review old Fire Insurance maps (Sanborns)</a:t>
            </a:r>
          </a:p>
          <a:p>
            <a:r>
              <a:rPr lang="en-US" b="1"/>
              <a:t>Check with Health Department, Police and Fire departments Building and zoning records</a:t>
            </a:r>
          </a:p>
          <a:p>
            <a:r>
              <a:rPr lang="en-US" b="1"/>
              <a:t>Check State Department of Environmental Quality records</a:t>
            </a:r>
          </a:p>
          <a:p>
            <a:r>
              <a:rPr lang="en-US" b="1"/>
              <a:t>Check EPA web site – www.epa.gov</a:t>
            </a:r>
          </a:p>
          <a:p>
            <a:r>
              <a:rPr lang="en-US" b="1"/>
              <a:t>Check with local planners</a:t>
            </a:r>
          </a:p>
          <a:p>
            <a:endParaRPr lang="en-US" b="1"/>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15042" name="Rectangle 2"/>
          <p:cNvSpPr>
            <a:spLocks noGrp="1" noChangeArrowheads="1"/>
          </p:cNvSpPr>
          <p:nvPr>
            <p:ph type="ctrTitle"/>
          </p:nvPr>
        </p:nvSpPr>
        <p:spPr>
          <a:xfrm>
            <a:off x="1476375" y="2024063"/>
            <a:ext cx="6140450" cy="1074737"/>
          </a:xfrm>
        </p:spPr>
        <p:txBody>
          <a:bodyPr/>
          <a:lstStyle>
            <a:lvl1pPr algn="ctr">
              <a:defRPr sz="3000">
                <a:solidFill>
                  <a:schemeClr val="folHlink"/>
                </a:solidFill>
              </a:defRPr>
            </a:lvl1pPr>
          </a:lstStyle>
          <a:p>
            <a:r>
              <a:rPr lang="en-US"/>
              <a:t>Click to edit Master title style</a:t>
            </a:r>
          </a:p>
        </p:txBody>
      </p:sp>
      <p:sp>
        <p:nvSpPr>
          <p:cNvPr id="215043" name="Rectangle 3"/>
          <p:cNvSpPr>
            <a:spLocks noGrp="1" noChangeArrowheads="1"/>
          </p:cNvSpPr>
          <p:nvPr>
            <p:ph type="subTitle" idx="1"/>
          </p:nvPr>
        </p:nvSpPr>
        <p:spPr>
          <a:xfrm>
            <a:off x="1714500" y="2981325"/>
            <a:ext cx="5664200" cy="1041400"/>
          </a:xfrm>
        </p:spPr>
        <p:txBody>
          <a:bodyPr/>
          <a:lstStyle>
            <a:lvl1pPr marL="0" indent="0" algn="ctr">
              <a:buFont typeface="Wingdings" pitchFamily="2" charset="2"/>
              <a:buNone/>
              <a:defRPr sz="2200" i="1"/>
            </a:lvl1pPr>
          </a:lstStyle>
          <a:p>
            <a:r>
              <a:rPr lang="en-US"/>
              <a:t>Click to edit Master subtitle style</a:t>
            </a:r>
          </a:p>
        </p:txBody>
      </p:sp>
      <p:sp>
        <p:nvSpPr>
          <p:cNvPr id="215044" name="Line 4"/>
          <p:cNvSpPr>
            <a:spLocks noChangeShapeType="1"/>
          </p:cNvSpPr>
          <p:nvPr userDrawn="1"/>
        </p:nvSpPr>
        <p:spPr bwMode="auto">
          <a:xfrm>
            <a:off x="-25400" y="857250"/>
            <a:ext cx="9144000" cy="0"/>
          </a:xfrm>
          <a:prstGeom prst="line">
            <a:avLst/>
          </a:prstGeom>
          <a:noFill/>
          <a:ln w="9525">
            <a:solidFill>
              <a:srgbClr val="FF0000"/>
            </a:solidFill>
            <a:round/>
            <a:headEnd/>
            <a:tailEnd/>
          </a:ln>
          <a:effectLst/>
        </p:spPr>
        <p:txBody>
          <a:bodyPr/>
          <a:lstStyle/>
          <a:p>
            <a:endParaRPr lang="en-US"/>
          </a:p>
        </p:txBody>
      </p:sp>
      <p:sp>
        <p:nvSpPr>
          <p:cNvPr id="215045" name="Line 5"/>
          <p:cNvSpPr>
            <a:spLocks noChangeShapeType="1"/>
          </p:cNvSpPr>
          <p:nvPr userDrawn="1"/>
        </p:nvSpPr>
        <p:spPr bwMode="auto">
          <a:xfrm>
            <a:off x="0" y="6305550"/>
            <a:ext cx="9144000" cy="0"/>
          </a:xfrm>
          <a:prstGeom prst="line">
            <a:avLst/>
          </a:prstGeom>
          <a:noFill/>
          <a:ln w="9525">
            <a:solidFill>
              <a:schemeClr val="hlink"/>
            </a:solidFill>
            <a:round/>
            <a:headEnd/>
            <a:tailEnd/>
          </a:ln>
          <a:effectLst/>
        </p:spPr>
        <p:txBody>
          <a:bodyPr/>
          <a:lstStyle/>
          <a:p>
            <a:endParaRPr lang="en-US"/>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0"/>
            <a:ext cx="2108200" cy="62150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163" y="0"/>
            <a:ext cx="6176962" cy="62150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a:xfrm>
            <a:off x="1476375" y="2024063"/>
            <a:ext cx="6140450" cy="1074737"/>
          </a:xfrm>
        </p:spPr>
        <p:txBody>
          <a:bodyPr/>
          <a:lstStyle>
            <a:lvl1pPr algn="ctr">
              <a:defRPr sz="3000">
                <a:solidFill>
                  <a:schemeClr val="folHlink"/>
                </a:solidFill>
              </a:defRPr>
            </a:lvl1pPr>
          </a:lstStyle>
          <a:p>
            <a:r>
              <a:rPr lang="en-US"/>
              <a:t>Click to edit Master title style</a:t>
            </a:r>
          </a:p>
        </p:txBody>
      </p:sp>
      <p:sp>
        <p:nvSpPr>
          <p:cNvPr id="112643" name="Rectangle 3"/>
          <p:cNvSpPr>
            <a:spLocks noGrp="1" noChangeArrowheads="1"/>
          </p:cNvSpPr>
          <p:nvPr>
            <p:ph type="subTitle" idx="1"/>
          </p:nvPr>
        </p:nvSpPr>
        <p:spPr>
          <a:xfrm>
            <a:off x="1714500" y="2981325"/>
            <a:ext cx="5664200" cy="1041400"/>
          </a:xfrm>
        </p:spPr>
        <p:txBody>
          <a:bodyPr/>
          <a:lstStyle>
            <a:lvl1pPr marL="0" indent="0" algn="ctr">
              <a:buFont typeface="Wingdings" pitchFamily="2" charset="2"/>
              <a:buNone/>
              <a:defRPr sz="2400" i="1"/>
            </a:lvl1pPr>
          </a:lstStyle>
          <a:p>
            <a:r>
              <a:rPr lang="en-US"/>
              <a:t>Click to edit Master subtitle style</a:t>
            </a:r>
          </a:p>
        </p:txBody>
      </p:sp>
      <p:sp>
        <p:nvSpPr>
          <p:cNvPr id="112644" name="Line 4"/>
          <p:cNvSpPr>
            <a:spLocks noChangeShapeType="1"/>
          </p:cNvSpPr>
          <p:nvPr userDrawn="1"/>
        </p:nvSpPr>
        <p:spPr bwMode="auto">
          <a:xfrm>
            <a:off x="-25400" y="857250"/>
            <a:ext cx="9144000" cy="0"/>
          </a:xfrm>
          <a:prstGeom prst="line">
            <a:avLst/>
          </a:prstGeom>
          <a:noFill/>
          <a:ln w="9525">
            <a:solidFill>
              <a:srgbClr val="FF0000"/>
            </a:solidFill>
            <a:round/>
            <a:headEnd/>
            <a:tailEnd/>
          </a:ln>
          <a:effectLst/>
        </p:spPr>
        <p:txBody>
          <a:bodyPr/>
          <a:lstStyle/>
          <a:p>
            <a:endParaRPr lang="en-US"/>
          </a:p>
        </p:txBody>
      </p:sp>
      <p:sp>
        <p:nvSpPr>
          <p:cNvPr id="112645" name="Line 5"/>
          <p:cNvSpPr>
            <a:spLocks noChangeShapeType="1"/>
          </p:cNvSpPr>
          <p:nvPr userDrawn="1"/>
        </p:nvSpPr>
        <p:spPr bwMode="auto">
          <a:xfrm>
            <a:off x="0" y="6305550"/>
            <a:ext cx="9144000" cy="0"/>
          </a:xfrm>
          <a:prstGeom prst="line">
            <a:avLst/>
          </a:prstGeom>
          <a:noFill/>
          <a:ln w="9525">
            <a:solidFill>
              <a:schemeClr val="hlink"/>
            </a:solidFill>
            <a:round/>
            <a:headEnd/>
            <a:tailEnd/>
          </a:ln>
          <a:effectLst/>
        </p:spPr>
        <p:txBody>
          <a:bodyPr/>
          <a:lstStyle/>
          <a:p>
            <a:endParaRPr lang="en-US"/>
          </a:p>
        </p:txBody>
      </p:sp>
      <p:pic>
        <p:nvPicPr>
          <p:cNvPr id="112648" name="Picture 8" descr="ATC-Logo_BIG">
            <a:hlinkClick r:id="rId3" action="ppaction://hlinksldjump"/>
          </p:cNvPr>
          <p:cNvPicPr>
            <a:picLocks noChangeAspect="1" noChangeArrowheads="1"/>
          </p:cNvPicPr>
          <p:nvPr userDrawn="1"/>
        </p:nvPicPr>
        <p:blipFill>
          <a:blip r:embed="rId4" cstate="print"/>
          <a:srcRect/>
          <a:stretch>
            <a:fillRect/>
          </a:stretch>
        </p:blipFill>
        <p:spPr bwMode="auto">
          <a:xfrm>
            <a:off x="3406775" y="1062038"/>
            <a:ext cx="2127250" cy="912812"/>
          </a:xfrm>
          <a:prstGeom prst="rect">
            <a:avLst/>
          </a:prstGeom>
          <a:noFill/>
        </p:spPr>
      </p:pic>
    </p:spTree>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211263"/>
            <a:ext cx="3967163" cy="4889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1563" y="1211263"/>
            <a:ext cx="3967162" cy="4889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0"/>
            <a:ext cx="2108200" cy="6100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163" y="0"/>
            <a:ext cx="6176962" cy="6100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11163" y="0"/>
            <a:ext cx="8413750" cy="8651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211263"/>
            <a:ext cx="3967163" cy="488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81563" y="1211263"/>
            <a:ext cx="3967162" cy="4889500"/>
          </a:xfrm>
        </p:spPr>
        <p:txBody>
          <a:bodyPr/>
          <a:lstStyle/>
          <a:p>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163" y="0"/>
            <a:ext cx="8413750" cy="8651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211263"/>
            <a:ext cx="3967163" cy="488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1563" y="1211263"/>
            <a:ext cx="3967162" cy="488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1163" y="0"/>
            <a:ext cx="8413750" cy="865188"/>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0" y="1211263"/>
            <a:ext cx="3967163" cy="2368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81563" y="1211263"/>
            <a:ext cx="3967162" cy="2368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0" y="3732213"/>
            <a:ext cx="3967163" cy="2368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81563" y="3732213"/>
            <a:ext cx="3967162" cy="2368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11163" y="0"/>
            <a:ext cx="8413750" cy="8651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211263"/>
            <a:ext cx="3967163" cy="488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81563" y="1211263"/>
            <a:ext cx="3967162" cy="488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11163" y="0"/>
            <a:ext cx="8413750" cy="8651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211263"/>
            <a:ext cx="8086725" cy="2368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62000" y="3732213"/>
            <a:ext cx="8086725" cy="2368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11163" y="0"/>
            <a:ext cx="8437562" cy="610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211263"/>
            <a:ext cx="3967163" cy="4889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1563" y="1211263"/>
            <a:ext cx="3967162" cy="4889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0"/>
            <a:ext cx="2108200" cy="6100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163" y="0"/>
            <a:ext cx="6176962" cy="6100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325563"/>
            <a:ext cx="3967163" cy="4889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1563" y="1325563"/>
            <a:ext cx="3967162" cy="4889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 Target="../slides/slide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2.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 Target="../slides/slide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bwMode="auto">
          <a:xfrm>
            <a:off x="411163" y="0"/>
            <a:ext cx="8413750" cy="8651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4019" name="Rectangle 3"/>
          <p:cNvSpPr>
            <a:spLocks noGrp="1" noChangeArrowheads="1"/>
          </p:cNvSpPr>
          <p:nvPr>
            <p:ph type="body" idx="1"/>
          </p:nvPr>
        </p:nvSpPr>
        <p:spPr bwMode="auto">
          <a:xfrm>
            <a:off x="762000" y="1325563"/>
            <a:ext cx="8086725" cy="4889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214020" name="Line 4"/>
          <p:cNvSpPr>
            <a:spLocks noChangeShapeType="1"/>
          </p:cNvSpPr>
          <p:nvPr userDrawn="1"/>
        </p:nvSpPr>
        <p:spPr bwMode="auto">
          <a:xfrm>
            <a:off x="0" y="857250"/>
            <a:ext cx="9144000" cy="0"/>
          </a:xfrm>
          <a:prstGeom prst="line">
            <a:avLst/>
          </a:prstGeom>
          <a:noFill/>
          <a:ln w="9525">
            <a:solidFill>
              <a:srgbClr val="FF0000"/>
            </a:solidFill>
            <a:round/>
            <a:headEnd/>
            <a:tailEnd/>
          </a:ln>
          <a:effectLst/>
        </p:spPr>
        <p:txBody>
          <a:bodyPr/>
          <a:lstStyle/>
          <a:p>
            <a:endParaRPr lang="en-US"/>
          </a:p>
        </p:txBody>
      </p:sp>
      <p:pic>
        <p:nvPicPr>
          <p:cNvPr id="214022" name="Picture 6" descr="ATC-Logo">
            <a:hlinkClick r:id="rId14" action="ppaction://hlinksldjump"/>
          </p:cNvPr>
          <p:cNvPicPr>
            <a:picLocks noChangeAspect="1" noChangeArrowheads="1"/>
          </p:cNvPicPr>
          <p:nvPr userDrawn="1"/>
        </p:nvPicPr>
        <p:blipFill>
          <a:blip r:embed="rId15" cstate="print"/>
          <a:srcRect/>
          <a:stretch>
            <a:fillRect/>
          </a:stretch>
        </p:blipFill>
        <p:spPr bwMode="auto">
          <a:xfrm>
            <a:off x="7564438" y="6221413"/>
            <a:ext cx="1389062" cy="471487"/>
          </a:xfrm>
          <a:prstGeom prst="rect">
            <a:avLst/>
          </a:prstGeom>
          <a:noFill/>
        </p:spPr>
      </p:pic>
    </p:spTree>
  </p:cSld>
  <p:clrMap bg1="lt1" tx1="dk1" bg2="lt2" tx2="dk2" accent1="accent1" accent2="accent2" accent3="accent3" accent4="accent4" accent5="accent5" accent6="accent6" hlink="hlink" folHlink="folHlink"/>
  <p:sldLayoutIdLst>
    <p:sldLayoutId id="2147483653"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p:timing>
    <p:tnLst>
      <p:par>
        <p:cTn id="1" dur="indefinite" restart="never" nodeType="tmRoot"/>
      </p:par>
    </p:tnLst>
  </p:timing>
  <p:txStyles>
    <p:titleStyle>
      <a:lvl1pPr algn="l" rtl="0" fontAlgn="base">
        <a:spcBef>
          <a:spcPct val="0"/>
        </a:spcBef>
        <a:spcAft>
          <a:spcPct val="0"/>
        </a:spcAft>
        <a:defRPr sz="2800">
          <a:solidFill>
            <a:srgbClr val="FFFFFF"/>
          </a:solidFill>
          <a:latin typeface="+mj-lt"/>
          <a:ea typeface="+mj-ea"/>
          <a:cs typeface="+mj-cs"/>
        </a:defRPr>
      </a:lvl1pPr>
      <a:lvl2pPr algn="l" rtl="0" fontAlgn="base">
        <a:spcBef>
          <a:spcPct val="0"/>
        </a:spcBef>
        <a:spcAft>
          <a:spcPct val="0"/>
        </a:spcAft>
        <a:defRPr sz="2800">
          <a:solidFill>
            <a:srgbClr val="FFFFFF"/>
          </a:solidFill>
          <a:latin typeface="Arial" charset="0"/>
        </a:defRPr>
      </a:lvl2pPr>
      <a:lvl3pPr algn="l" rtl="0" fontAlgn="base">
        <a:spcBef>
          <a:spcPct val="0"/>
        </a:spcBef>
        <a:spcAft>
          <a:spcPct val="0"/>
        </a:spcAft>
        <a:defRPr sz="2800">
          <a:solidFill>
            <a:srgbClr val="FFFFFF"/>
          </a:solidFill>
          <a:latin typeface="Arial" charset="0"/>
        </a:defRPr>
      </a:lvl3pPr>
      <a:lvl4pPr algn="l" rtl="0" fontAlgn="base">
        <a:spcBef>
          <a:spcPct val="0"/>
        </a:spcBef>
        <a:spcAft>
          <a:spcPct val="0"/>
        </a:spcAft>
        <a:defRPr sz="2800">
          <a:solidFill>
            <a:srgbClr val="FFFFFF"/>
          </a:solidFill>
          <a:latin typeface="Arial" charset="0"/>
        </a:defRPr>
      </a:lvl4pPr>
      <a:lvl5pPr algn="l" rtl="0" fontAlgn="base">
        <a:spcBef>
          <a:spcPct val="0"/>
        </a:spcBef>
        <a:spcAft>
          <a:spcPct val="0"/>
        </a:spcAft>
        <a:defRPr sz="2800">
          <a:solidFill>
            <a:srgbClr val="FFFFFF"/>
          </a:solidFill>
          <a:latin typeface="Arial" charset="0"/>
        </a:defRPr>
      </a:lvl5pPr>
      <a:lvl6pPr marL="457200" algn="l" rtl="0" fontAlgn="base">
        <a:spcBef>
          <a:spcPct val="0"/>
        </a:spcBef>
        <a:spcAft>
          <a:spcPct val="0"/>
        </a:spcAft>
        <a:defRPr sz="2800">
          <a:solidFill>
            <a:srgbClr val="FFFFFF"/>
          </a:solidFill>
          <a:latin typeface="Arial" charset="0"/>
        </a:defRPr>
      </a:lvl6pPr>
      <a:lvl7pPr marL="914400" algn="l" rtl="0" fontAlgn="base">
        <a:spcBef>
          <a:spcPct val="0"/>
        </a:spcBef>
        <a:spcAft>
          <a:spcPct val="0"/>
        </a:spcAft>
        <a:defRPr sz="2800">
          <a:solidFill>
            <a:srgbClr val="FFFFFF"/>
          </a:solidFill>
          <a:latin typeface="Arial" charset="0"/>
        </a:defRPr>
      </a:lvl7pPr>
      <a:lvl8pPr marL="1371600" algn="l" rtl="0" fontAlgn="base">
        <a:spcBef>
          <a:spcPct val="0"/>
        </a:spcBef>
        <a:spcAft>
          <a:spcPct val="0"/>
        </a:spcAft>
        <a:defRPr sz="2800">
          <a:solidFill>
            <a:srgbClr val="FFFFFF"/>
          </a:solidFill>
          <a:latin typeface="Arial" charset="0"/>
        </a:defRPr>
      </a:lvl8pPr>
      <a:lvl9pPr marL="1828800" algn="l" rtl="0" fontAlgn="base">
        <a:spcBef>
          <a:spcPct val="0"/>
        </a:spcBef>
        <a:spcAft>
          <a:spcPct val="0"/>
        </a:spcAft>
        <a:defRPr sz="2800">
          <a:solidFill>
            <a:srgbClr val="FFFFFF"/>
          </a:solidFill>
          <a:latin typeface="Arial" charset="0"/>
        </a:defRPr>
      </a:lvl9pPr>
    </p:titleStyle>
    <p:bodyStyle>
      <a:lvl1pPr marL="342900" indent="-342900" algn="l" rtl="0" fontAlgn="base">
        <a:spcBef>
          <a:spcPct val="55000"/>
        </a:spcBef>
        <a:spcAft>
          <a:spcPct val="0"/>
        </a:spcAft>
        <a:buClr>
          <a:schemeClr val="accent2"/>
        </a:buClr>
        <a:buFont typeface="Wingdings" pitchFamily="2" charset="2"/>
        <a:buChar char="§"/>
        <a:defRPr sz="2400">
          <a:solidFill>
            <a:schemeClr val="tx1"/>
          </a:solidFill>
          <a:latin typeface="+mn-lt"/>
          <a:ea typeface="+mn-ea"/>
          <a:cs typeface="+mn-cs"/>
        </a:defRPr>
      </a:lvl1pPr>
      <a:lvl2pPr marL="742950" indent="-285750" algn="l" rtl="0" fontAlgn="base">
        <a:spcBef>
          <a:spcPct val="55000"/>
        </a:spcBef>
        <a:spcAft>
          <a:spcPct val="0"/>
        </a:spcAft>
        <a:buClr>
          <a:schemeClr val="hlink"/>
        </a:buClr>
        <a:buFont typeface="Wingdings" pitchFamily="2" charset="2"/>
        <a:buChar char="§"/>
        <a:defRPr sz="23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411163" y="0"/>
            <a:ext cx="8413750" cy="8651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1619" name="Rectangle 3"/>
          <p:cNvSpPr>
            <a:spLocks noGrp="1" noChangeArrowheads="1"/>
          </p:cNvSpPr>
          <p:nvPr>
            <p:ph type="body" idx="1"/>
          </p:nvPr>
        </p:nvSpPr>
        <p:spPr bwMode="auto">
          <a:xfrm>
            <a:off x="762000" y="1211263"/>
            <a:ext cx="8086725" cy="4889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111620" name="Line 4"/>
          <p:cNvSpPr>
            <a:spLocks noChangeShapeType="1"/>
          </p:cNvSpPr>
          <p:nvPr userDrawn="1"/>
        </p:nvSpPr>
        <p:spPr bwMode="auto">
          <a:xfrm>
            <a:off x="0" y="857250"/>
            <a:ext cx="9144000" cy="0"/>
          </a:xfrm>
          <a:prstGeom prst="line">
            <a:avLst/>
          </a:prstGeom>
          <a:noFill/>
          <a:ln w="9525">
            <a:solidFill>
              <a:srgbClr val="FF0000"/>
            </a:solidFill>
            <a:round/>
            <a:headEnd/>
            <a:tailEnd/>
          </a:ln>
          <a:effectLst/>
        </p:spPr>
        <p:txBody>
          <a:bodyPr/>
          <a:lstStyle/>
          <a:p>
            <a:endParaRPr lang="en-US"/>
          </a:p>
        </p:txBody>
      </p:sp>
      <p:pic>
        <p:nvPicPr>
          <p:cNvPr id="111621" name="Picture 5" descr="ATC-Logo">
            <a:hlinkClick r:id="rId20" action="ppaction://hlinksldjump"/>
          </p:cNvPr>
          <p:cNvPicPr>
            <a:picLocks noChangeAspect="1" noChangeArrowheads="1"/>
          </p:cNvPicPr>
          <p:nvPr userDrawn="1"/>
        </p:nvPicPr>
        <p:blipFill>
          <a:blip r:embed="rId21" cstate="print"/>
          <a:srcRect/>
          <a:stretch>
            <a:fillRect/>
          </a:stretch>
        </p:blipFill>
        <p:spPr bwMode="auto">
          <a:xfrm>
            <a:off x="7564438" y="6221413"/>
            <a:ext cx="1389062" cy="471487"/>
          </a:xfrm>
          <a:prstGeom prst="rect">
            <a:avLst/>
          </a:prstGeom>
          <a:noFill/>
        </p:spPr>
      </p:pic>
    </p:spTree>
  </p:cSld>
  <p:clrMap bg1="lt1" tx1="dk1" bg2="lt2" tx2="dk2" accent1="accent1" accent2="accent2" accent3="accent3" accent4="accent4" accent5="accent5" accent6="accent6" hlink="hlink" folHlink="folHlink"/>
  <p:sldLayoutIdLst>
    <p:sldLayoutId id="2147483651"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86" r:id="rId12"/>
    <p:sldLayoutId id="2147483687" r:id="rId13"/>
    <p:sldLayoutId id="2147483688" r:id="rId14"/>
    <p:sldLayoutId id="2147483689" r:id="rId15"/>
    <p:sldLayoutId id="2147483690" r:id="rId16"/>
    <p:sldLayoutId id="2147483691" r:id="rId17"/>
  </p:sldLayoutIdLst>
  <p:transition/>
  <p:timing>
    <p:tnLst>
      <p:par>
        <p:cTn id="1" dur="indefinite" restart="never" nodeType="tmRoot"/>
      </p:par>
    </p:tnLst>
  </p:timing>
  <p:txStyles>
    <p:titleStyle>
      <a:lvl1pPr algn="l" rtl="0" fontAlgn="base">
        <a:spcBef>
          <a:spcPct val="0"/>
        </a:spcBef>
        <a:spcAft>
          <a:spcPct val="0"/>
        </a:spcAft>
        <a:defRPr sz="2800">
          <a:solidFill>
            <a:srgbClr val="FFFFFF"/>
          </a:solidFill>
          <a:latin typeface="+mj-lt"/>
          <a:ea typeface="+mj-ea"/>
          <a:cs typeface="+mj-cs"/>
        </a:defRPr>
      </a:lvl1pPr>
      <a:lvl2pPr algn="l" rtl="0" fontAlgn="base">
        <a:spcBef>
          <a:spcPct val="0"/>
        </a:spcBef>
        <a:spcAft>
          <a:spcPct val="0"/>
        </a:spcAft>
        <a:defRPr sz="2800">
          <a:solidFill>
            <a:srgbClr val="FFFFFF"/>
          </a:solidFill>
          <a:latin typeface="Arial" charset="0"/>
        </a:defRPr>
      </a:lvl2pPr>
      <a:lvl3pPr algn="l" rtl="0" fontAlgn="base">
        <a:spcBef>
          <a:spcPct val="0"/>
        </a:spcBef>
        <a:spcAft>
          <a:spcPct val="0"/>
        </a:spcAft>
        <a:defRPr sz="2800">
          <a:solidFill>
            <a:srgbClr val="FFFFFF"/>
          </a:solidFill>
          <a:latin typeface="Arial" charset="0"/>
        </a:defRPr>
      </a:lvl3pPr>
      <a:lvl4pPr algn="l" rtl="0" fontAlgn="base">
        <a:spcBef>
          <a:spcPct val="0"/>
        </a:spcBef>
        <a:spcAft>
          <a:spcPct val="0"/>
        </a:spcAft>
        <a:defRPr sz="2800">
          <a:solidFill>
            <a:srgbClr val="FFFFFF"/>
          </a:solidFill>
          <a:latin typeface="Arial" charset="0"/>
        </a:defRPr>
      </a:lvl4pPr>
      <a:lvl5pPr algn="l" rtl="0" fontAlgn="base">
        <a:spcBef>
          <a:spcPct val="0"/>
        </a:spcBef>
        <a:spcAft>
          <a:spcPct val="0"/>
        </a:spcAft>
        <a:defRPr sz="2800">
          <a:solidFill>
            <a:srgbClr val="FFFFFF"/>
          </a:solidFill>
          <a:latin typeface="Arial" charset="0"/>
        </a:defRPr>
      </a:lvl5pPr>
      <a:lvl6pPr marL="457200" algn="l" rtl="0" fontAlgn="base">
        <a:spcBef>
          <a:spcPct val="0"/>
        </a:spcBef>
        <a:spcAft>
          <a:spcPct val="0"/>
        </a:spcAft>
        <a:defRPr sz="2800">
          <a:solidFill>
            <a:srgbClr val="FFFFFF"/>
          </a:solidFill>
          <a:latin typeface="Arial" charset="0"/>
        </a:defRPr>
      </a:lvl6pPr>
      <a:lvl7pPr marL="914400" algn="l" rtl="0" fontAlgn="base">
        <a:spcBef>
          <a:spcPct val="0"/>
        </a:spcBef>
        <a:spcAft>
          <a:spcPct val="0"/>
        </a:spcAft>
        <a:defRPr sz="2800">
          <a:solidFill>
            <a:srgbClr val="FFFFFF"/>
          </a:solidFill>
          <a:latin typeface="Arial" charset="0"/>
        </a:defRPr>
      </a:lvl7pPr>
      <a:lvl8pPr marL="1371600" algn="l" rtl="0" fontAlgn="base">
        <a:spcBef>
          <a:spcPct val="0"/>
        </a:spcBef>
        <a:spcAft>
          <a:spcPct val="0"/>
        </a:spcAft>
        <a:defRPr sz="2800">
          <a:solidFill>
            <a:srgbClr val="FFFFFF"/>
          </a:solidFill>
          <a:latin typeface="Arial" charset="0"/>
        </a:defRPr>
      </a:lvl8pPr>
      <a:lvl9pPr marL="1828800" algn="l" rtl="0" fontAlgn="base">
        <a:spcBef>
          <a:spcPct val="0"/>
        </a:spcBef>
        <a:spcAft>
          <a:spcPct val="0"/>
        </a:spcAft>
        <a:defRPr sz="2800">
          <a:solidFill>
            <a:srgbClr val="FFFFFF"/>
          </a:solidFill>
          <a:latin typeface="Arial" charset="0"/>
        </a:defRPr>
      </a:lvl9pPr>
    </p:titleStyle>
    <p:bodyStyle>
      <a:lvl1pPr marL="342900" indent="-342900" algn="l" rtl="0" fontAlgn="base">
        <a:spcBef>
          <a:spcPct val="40000"/>
        </a:spcBef>
        <a:spcAft>
          <a:spcPct val="0"/>
        </a:spcAft>
        <a:buClr>
          <a:schemeClr val="accent2"/>
        </a:buClr>
        <a:buFont typeface="Wingdings" pitchFamily="2" charset="2"/>
        <a:buChar char="§"/>
        <a:defRPr sz="2600">
          <a:solidFill>
            <a:schemeClr val="tx1"/>
          </a:solidFill>
          <a:latin typeface="+mn-lt"/>
          <a:ea typeface="+mn-ea"/>
          <a:cs typeface="+mn-cs"/>
        </a:defRPr>
      </a:lvl1pPr>
      <a:lvl2pPr marL="742950" indent="-285750" algn="l" rtl="0" fontAlgn="base">
        <a:spcBef>
          <a:spcPct val="40000"/>
        </a:spcBef>
        <a:spcAft>
          <a:spcPct val="0"/>
        </a:spcAft>
        <a:buClr>
          <a:schemeClr val="hlink"/>
        </a:buClr>
        <a:buFont typeface="Wingdings" pitchFamily="2" charset="2"/>
        <a:buChar char="§"/>
        <a:defRPr sz="24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bwMode="auto">
          <a:xfrm>
            <a:off x="411163" y="0"/>
            <a:ext cx="8413750" cy="8651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7091" name="Rectangle 3"/>
          <p:cNvSpPr>
            <a:spLocks noGrp="1" noChangeArrowheads="1"/>
          </p:cNvSpPr>
          <p:nvPr>
            <p:ph type="body" idx="1"/>
          </p:nvPr>
        </p:nvSpPr>
        <p:spPr bwMode="auto">
          <a:xfrm>
            <a:off x="762000" y="1211263"/>
            <a:ext cx="8086725" cy="4889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217092" name="Line 4"/>
          <p:cNvSpPr>
            <a:spLocks noChangeShapeType="1"/>
          </p:cNvSpPr>
          <p:nvPr userDrawn="1"/>
        </p:nvSpPr>
        <p:spPr bwMode="auto">
          <a:xfrm>
            <a:off x="0" y="857250"/>
            <a:ext cx="9144000" cy="0"/>
          </a:xfrm>
          <a:prstGeom prst="line">
            <a:avLst/>
          </a:prstGeom>
          <a:noFill/>
          <a:ln w="9525">
            <a:solidFill>
              <a:srgbClr val="FF0000"/>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timing>
    <p:tnLst>
      <p:par>
        <p:cTn id="1" dur="indefinite" restart="never" nodeType="tmRoot"/>
      </p:par>
    </p:tnLst>
  </p:timing>
  <p:txStyles>
    <p:titleStyle>
      <a:lvl1pPr algn="l" rtl="0" fontAlgn="base">
        <a:spcBef>
          <a:spcPct val="0"/>
        </a:spcBef>
        <a:spcAft>
          <a:spcPct val="0"/>
        </a:spcAft>
        <a:defRPr sz="2800">
          <a:solidFill>
            <a:srgbClr val="FFFFFF"/>
          </a:solidFill>
          <a:latin typeface="+mj-lt"/>
          <a:ea typeface="+mj-ea"/>
          <a:cs typeface="+mj-cs"/>
        </a:defRPr>
      </a:lvl1pPr>
      <a:lvl2pPr algn="l" rtl="0" fontAlgn="base">
        <a:spcBef>
          <a:spcPct val="0"/>
        </a:spcBef>
        <a:spcAft>
          <a:spcPct val="0"/>
        </a:spcAft>
        <a:defRPr sz="2800">
          <a:solidFill>
            <a:srgbClr val="FFFFFF"/>
          </a:solidFill>
          <a:latin typeface="Arial" charset="0"/>
        </a:defRPr>
      </a:lvl2pPr>
      <a:lvl3pPr algn="l" rtl="0" fontAlgn="base">
        <a:spcBef>
          <a:spcPct val="0"/>
        </a:spcBef>
        <a:spcAft>
          <a:spcPct val="0"/>
        </a:spcAft>
        <a:defRPr sz="2800">
          <a:solidFill>
            <a:srgbClr val="FFFFFF"/>
          </a:solidFill>
          <a:latin typeface="Arial" charset="0"/>
        </a:defRPr>
      </a:lvl3pPr>
      <a:lvl4pPr algn="l" rtl="0" fontAlgn="base">
        <a:spcBef>
          <a:spcPct val="0"/>
        </a:spcBef>
        <a:spcAft>
          <a:spcPct val="0"/>
        </a:spcAft>
        <a:defRPr sz="2800">
          <a:solidFill>
            <a:srgbClr val="FFFFFF"/>
          </a:solidFill>
          <a:latin typeface="Arial" charset="0"/>
        </a:defRPr>
      </a:lvl4pPr>
      <a:lvl5pPr algn="l" rtl="0" fontAlgn="base">
        <a:spcBef>
          <a:spcPct val="0"/>
        </a:spcBef>
        <a:spcAft>
          <a:spcPct val="0"/>
        </a:spcAft>
        <a:defRPr sz="2800">
          <a:solidFill>
            <a:srgbClr val="FFFFFF"/>
          </a:solidFill>
          <a:latin typeface="Arial" charset="0"/>
        </a:defRPr>
      </a:lvl5pPr>
      <a:lvl6pPr marL="457200" algn="l" rtl="0" fontAlgn="base">
        <a:spcBef>
          <a:spcPct val="0"/>
        </a:spcBef>
        <a:spcAft>
          <a:spcPct val="0"/>
        </a:spcAft>
        <a:defRPr sz="2800">
          <a:solidFill>
            <a:srgbClr val="FFFFFF"/>
          </a:solidFill>
          <a:latin typeface="Arial" charset="0"/>
        </a:defRPr>
      </a:lvl6pPr>
      <a:lvl7pPr marL="914400" algn="l" rtl="0" fontAlgn="base">
        <a:spcBef>
          <a:spcPct val="0"/>
        </a:spcBef>
        <a:spcAft>
          <a:spcPct val="0"/>
        </a:spcAft>
        <a:defRPr sz="2800">
          <a:solidFill>
            <a:srgbClr val="FFFFFF"/>
          </a:solidFill>
          <a:latin typeface="Arial" charset="0"/>
        </a:defRPr>
      </a:lvl7pPr>
      <a:lvl8pPr marL="1371600" algn="l" rtl="0" fontAlgn="base">
        <a:spcBef>
          <a:spcPct val="0"/>
        </a:spcBef>
        <a:spcAft>
          <a:spcPct val="0"/>
        </a:spcAft>
        <a:defRPr sz="2800">
          <a:solidFill>
            <a:srgbClr val="FFFFFF"/>
          </a:solidFill>
          <a:latin typeface="Arial" charset="0"/>
        </a:defRPr>
      </a:lvl8pPr>
      <a:lvl9pPr marL="1828800" algn="l" rtl="0" fontAlgn="base">
        <a:spcBef>
          <a:spcPct val="0"/>
        </a:spcBef>
        <a:spcAft>
          <a:spcPct val="0"/>
        </a:spcAft>
        <a:defRPr sz="2800">
          <a:solidFill>
            <a:srgbClr val="FFFFFF"/>
          </a:solidFill>
          <a:latin typeface="Arial" charset="0"/>
        </a:defRPr>
      </a:lvl9pPr>
    </p:titleStyle>
    <p:bodyStyle>
      <a:lvl1pPr marL="342900" indent="-342900" algn="l" rtl="0" fontAlgn="base">
        <a:spcBef>
          <a:spcPct val="40000"/>
        </a:spcBef>
        <a:spcAft>
          <a:spcPct val="0"/>
        </a:spcAft>
        <a:buClr>
          <a:schemeClr val="accent2"/>
        </a:buClr>
        <a:buFont typeface="Wingdings" pitchFamily="2" charset="2"/>
        <a:buChar char="§"/>
        <a:defRPr sz="2600">
          <a:solidFill>
            <a:schemeClr val="tx1"/>
          </a:solidFill>
          <a:latin typeface="+mn-lt"/>
          <a:ea typeface="+mn-ea"/>
          <a:cs typeface="+mn-cs"/>
        </a:defRPr>
      </a:lvl1pPr>
      <a:lvl2pPr marL="742950" indent="-285750" algn="l" rtl="0" fontAlgn="base">
        <a:spcBef>
          <a:spcPct val="40000"/>
        </a:spcBef>
        <a:spcAft>
          <a:spcPct val="0"/>
        </a:spcAft>
        <a:buClr>
          <a:schemeClr val="hlink"/>
        </a:buClr>
        <a:buFont typeface="Wingdings" pitchFamily="2" charset="2"/>
        <a:buChar char="§"/>
        <a:defRPr sz="24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eth.grigsby@atcassociates.com"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enchantedlearning.com/math/money/bills/one/printablefronts.shtml" TargetMode="External"/><Relationship Id="rId1" Type="http://schemas.openxmlformats.org/officeDocument/2006/relationships/slideLayout" Target="../slideLayouts/slideLayout15.xml"/><Relationship Id="rId4" Type="http://schemas.openxmlformats.org/officeDocument/2006/relationships/image" Target="../media/image13.w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hyperlink" Target="http://www.huffingtonpost.com/brandon-roberts/job-training-often-misund_b_242090.html" TargetMode="External"/><Relationship Id="rId3" Type="http://schemas.openxmlformats.org/officeDocument/2006/relationships/hyperlink" Target="http://www.123rf.com/photo_369576.html" TargetMode="External"/><Relationship Id="rId7"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Layout" Target="../slideLayouts/slideLayout25.xml"/><Relationship Id="rId6" Type="http://schemas.openxmlformats.org/officeDocument/2006/relationships/hyperlink" Target="http://www.google.com/imgres?imgurl=http://www3.pictures.gi.zimbio.com/Unemployment%2BFigures%2BReach%2B1%2B97%2BMillion%2BDecember%2BvIrYfa8aAIql.jpg&amp;imgrefurl=http://www.zimbio.com/pictures/pA0I5Egoh1s/Unemployment%2BFigures%2BReach%2B1%2B97%2BMillion%2BDecember/vIrYfa8aAIq/David%2BBrereton&amp;h=388&amp;w=594&amp;sz=88&amp;tbnid=VqNRCCl1CVomhM:&amp;tbnh=88&amp;tbnw=135&amp;prev=/images%3Fq%3DPICTURES%2BUNEMPLOYED&amp;usg=__kp9r0O51w5YW4evmH0CRoabUWfw=&amp;ei=EJVnSoC8JtDAlAfs-KTdDA&amp;sa=X&amp;oi=image_result&amp;resnum=7&amp;ct=image" TargetMode="External"/><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hyperlink" Target="mailto:beth.grigsby@atcassociates.com"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www.google.com/imgres?imgurl=http://www.istockphoto.com/file_thumbview_approve/5007780/2/istockphoto_5007780-rolling-dice.jpg&amp;imgrefurl=http://www.istockphoto.com/file_closeup/object/5007780_rolling_dice.php%3Fid%3D5007780&amp;h=380&amp;w=380&amp;sz=37&amp;tbnid=lU-Qf_q2Om7E6M::&amp;tbnh=123&amp;tbnw=123&amp;prev=/images%3Fq%3Dpicture%2Brolling%2Bdice&amp;usg=__C6DyR9LfHAZBq6hQTGpJ5yZfuUU=&amp;ei=RgD7SbOkLpqqMqS1xLEE&amp;sa=X&amp;oi=image_result&amp;resnum=2&amp;ct=image" TargetMode="External"/><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facebook.com/photo.php?pid=3124008&amp;id=700525094" TargetMode="External"/><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facebook.com/photo.php?pid=3124008&amp;id=700525094" TargetMode="External"/><Relationship Id="rId1" Type="http://schemas.openxmlformats.org/officeDocument/2006/relationships/slideLayout" Target="../slideLayouts/slideLayout24.xml"/><Relationship Id="rId5" Type="http://schemas.openxmlformats.org/officeDocument/2006/relationships/image" Target="../media/image11.jpeg"/><Relationship Id="rId4" Type="http://schemas.openxmlformats.org/officeDocument/2006/relationships/hyperlink" Target="http://www.facebook.com/photo.php?pid=56535418&amp;id=682878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3" name="Rectangle 23"/>
          <p:cNvSpPr>
            <a:spLocks noGrp="1" noChangeArrowheads="1"/>
          </p:cNvSpPr>
          <p:nvPr>
            <p:ph type="ctrTitle"/>
          </p:nvPr>
        </p:nvSpPr>
        <p:spPr>
          <a:xfrm>
            <a:off x="1800225" y="2559050"/>
            <a:ext cx="6140450" cy="1074738"/>
          </a:xfrm>
        </p:spPr>
        <p:txBody>
          <a:bodyPr/>
          <a:lstStyle/>
          <a:p>
            <a:r>
              <a:rPr lang="en-US" sz="2800">
                <a:latin typeface="Arial Black" pitchFamily="34" charset="0"/>
              </a:rPr>
              <a:t>WHAT IS A BROWNFIELD…..</a:t>
            </a:r>
            <a:r>
              <a:rPr lang="en-US" sz="2600">
                <a:latin typeface="Arial Black" pitchFamily="34" charset="0"/>
              </a:rPr>
              <a:t/>
            </a:r>
            <a:br>
              <a:rPr lang="en-US" sz="2600">
                <a:latin typeface="Arial Black" pitchFamily="34" charset="0"/>
              </a:rPr>
            </a:br>
            <a:r>
              <a:rPr lang="en-US" sz="2600"/>
              <a:t/>
            </a:r>
            <a:br>
              <a:rPr lang="en-US" sz="2600"/>
            </a:br>
            <a:endParaRPr lang="en-US" sz="2600"/>
          </a:p>
        </p:txBody>
      </p:sp>
      <p:sp>
        <p:nvSpPr>
          <p:cNvPr id="81939" name="Text Box 19"/>
          <p:cNvSpPr txBox="1">
            <a:spLocks noChangeArrowheads="1"/>
          </p:cNvSpPr>
          <p:nvPr/>
        </p:nvSpPr>
        <p:spPr bwMode="auto">
          <a:xfrm>
            <a:off x="439738" y="4217988"/>
            <a:ext cx="8501062" cy="2441575"/>
          </a:xfrm>
          <a:prstGeom prst="rect">
            <a:avLst/>
          </a:prstGeom>
          <a:noFill/>
          <a:ln w="9525">
            <a:noFill/>
            <a:miter lim="800000"/>
            <a:headEnd/>
            <a:tailEnd/>
          </a:ln>
          <a:effectLst/>
        </p:spPr>
        <p:txBody>
          <a:bodyPr>
            <a:spAutoFit/>
          </a:bodyPr>
          <a:lstStyle/>
          <a:p>
            <a:pPr algn="ctr"/>
            <a:endParaRPr lang="en-US" i="1"/>
          </a:p>
          <a:p>
            <a:pPr algn="ctr"/>
            <a:r>
              <a:rPr lang="en-US" i="1"/>
              <a:t>Prepared for…</a:t>
            </a:r>
          </a:p>
          <a:p>
            <a:pPr algn="ctr"/>
            <a:r>
              <a:rPr lang="en-US" sz="1600" b="1" i="1"/>
              <a:t>Brownfields Resources and Partners</a:t>
            </a:r>
          </a:p>
          <a:p>
            <a:pPr algn="ctr"/>
            <a:r>
              <a:rPr lang="en-US" sz="1600" b="1" i="1"/>
              <a:t>TAB/Ball State University Brownfields Workshop</a:t>
            </a:r>
          </a:p>
          <a:p>
            <a:pPr algn="ctr"/>
            <a:r>
              <a:rPr lang="en-US" sz="1600" b="1" i="1"/>
              <a:t>September 2, 2010: Indianapolis, Indiana</a:t>
            </a:r>
            <a:endParaRPr lang="en-US" sz="1600" i="1"/>
          </a:p>
          <a:p>
            <a:pPr algn="ctr"/>
            <a:r>
              <a:rPr lang="en-US" sz="1600" b="1" i="1"/>
              <a:t>Prepared by…Beth A. Grigsby, LPG     </a:t>
            </a:r>
          </a:p>
          <a:p>
            <a:pPr algn="ctr"/>
            <a:r>
              <a:rPr lang="en-US" sz="1600" b="1" i="1"/>
              <a:t>ATC Associates, Inc. </a:t>
            </a:r>
            <a:r>
              <a:rPr lang="en-US" sz="1600" b="1" i="1">
                <a:hlinkClick r:id="rId3"/>
              </a:rPr>
              <a:t>beth.grigsby@atcassociates.com</a:t>
            </a:r>
            <a:endParaRPr lang="en-US" sz="1600" b="1" i="1"/>
          </a:p>
          <a:p>
            <a:endParaRPr lang="en-US" sz="2600" b="1"/>
          </a:p>
        </p:txBody>
      </p:sp>
      <p:sp>
        <p:nvSpPr>
          <p:cNvPr id="81947" name="Rectangle 27"/>
          <p:cNvSpPr>
            <a:spLocks noGrp="1" noChangeArrowheads="1"/>
          </p:cNvSpPr>
          <p:nvPr>
            <p:ph type="subTitle" idx="1"/>
          </p:nvPr>
        </p:nvSpPr>
        <p:spPr>
          <a:xfrm>
            <a:off x="1462088" y="3532188"/>
            <a:ext cx="6264275" cy="1041400"/>
          </a:xfrm>
        </p:spPr>
        <p:txBody>
          <a:bodyPr/>
          <a:lstStyle/>
          <a:p>
            <a:r>
              <a:rPr lang="en-US" sz="2600">
                <a:latin typeface="Arial Black" pitchFamily="34" charset="0"/>
              </a:rPr>
              <a:t>AND DO I HAVE ONE?</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p:txBody>
          <a:bodyPr/>
          <a:lstStyle/>
          <a:p>
            <a:r>
              <a:rPr lang="en-US"/>
              <a:t>IDENTIFICATION</a:t>
            </a:r>
          </a:p>
        </p:txBody>
      </p:sp>
      <p:pic>
        <p:nvPicPr>
          <p:cNvPr id="463881" name="Picture 9" descr="US dollar front">
            <a:hlinkClick r:id="rId2"/>
          </p:cNvPr>
          <p:cNvPicPr>
            <a:picLocks noChangeAspect="1" noChangeArrowheads="1"/>
          </p:cNvPicPr>
          <p:nvPr>
            <p:ph type="body" sz="half" idx="1"/>
          </p:nvPr>
        </p:nvPicPr>
        <p:blipFill>
          <a:blip r:embed="rId3" cstate="print"/>
          <a:srcRect/>
          <a:stretch>
            <a:fillRect/>
          </a:stretch>
        </p:blipFill>
        <p:spPr>
          <a:xfrm>
            <a:off x="1716088" y="3222625"/>
            <a:ext cx="2057400" cy="866775"/>
          </a:xfrm>
          <a:noFill/>
          <a:ln/>
        </p:spPr>
      </p:pic>
      <p:sp>
        <p:nvSpPr>
          <p:cNvPr id="463898" name="Rectangle 26"/>
          <p:cNvSpPr>
            <a:spLocks noGrp="1" noChangeArrowheads="1"/>
          </p:cNvSpPr>
          <p:nvPr>
            <p:ph type="body" sz="half" idx="2"/>
          </p:nvPr>
        </p:nvSpPr>
        <p:spPr/>
        <p:txBody>
          <a:bodyPr/>
          <a:lstStyle/>
          <a:p>
            <a:endParaRPr lang="en-US" sz="2200"/>
          </a:p>
          <a:p>
            <a:r>
              <a:rPr lang="en-US" sz="2200"/>
              <a:t>SITES THAT ALREADY IN TARGETED AREAS WITH OTHER RESOURCES (FEDERAL, STATE, COUNTY, LOCAL):</a:t>
            </a:r>
          </a:p>
          <a:p>
            <a:pPr lvl="1"/>
            <a:r>
              <a:rPr lang="en-US" sz="2000"/>
              <a:t>RANK HIGHER FOR FUNDING</a:t>
            </a:r>
          </a:p>
          <a:p>
            <a:pPr lvl="1"/>
            <a:r>
              <a:rPr lang="en-US" sz="2000"/>
              <a:t>MAKE SENSE TO TAXPAYERS</a:t>
            </a:r>
          </a:p>
          <a:p>
            <a:pPr lvl="1"/>
            <a:endParaRPr lang="en-US" sz="2000"/>
          </a:p>
        </p:txBody>
      </p:sp>
      <p:pic>
        <p:nvPicPr>
          <p:cNvPr id="463882" name="Picture 10" descr="US dollar front">
            <a:hlinkClick r:id="rId2"/>
          </p:cNvPr>
          <p:cNvPicPr>
            <a:picLocks noChangeAspect="1" noChangeArrowheads="1"/>
          </p:cNvPicPr>
          <p:nvPr/>
        </p:nvPicPr>
        <p:blipFill>
          <a:blip r:embed="rId3" cstate="print"/>
          <a:srcRect/>
          <a:stretch>
            <a:fillRect/>
          </a:stretch>
        </p:blipFill>
        <p:spPr bwMode="auto">
          <a:xfrm>
            <a:off x="1114425" y="2351088"/>
            <a:ext cx="2057400" cy="866775"/>
          </a:xfrm>
          <a:prstGeom prst="rect">
            <a:avLst/>
          </a:prstGeom>
          <a:noFill/>
          <a:ln w="9525">
            <a:noFill/>
            <a:miter lim="800000"/>
            <a:headEnd/>
            <a:tailEnd/>
          </a:ln>
        </p:spPr>
      </p:pic>
      <p:pic>
        <p:nvPicPr>
          <p:cNvPr id="463883" name="Picture 11" descr="US dollar front">
            <a:hlinkClick r:id="rId2"/>
          </p:cNvPr>
          <p:cNvPicPr>
            <a:picLocks noChangeAspect="1" noChangeArrowheads="1"/>
          </p:cNvPicPr>
          <p:nvPr/>
        </p:nvPicPr>
        <p:blipFill>
          <a:blip r:embed="rId3" cstate="print"/>
          <a:srcRect/>
          <a:stretch>
            <a:fillRect/>
          </a:stretch>
        </p:blipFill>
        <p:spPr bwMode="auto">
          <a:xfrm>
            <a:off x="1976438" y="2974975"/>
            <a:ext cx="2057400" cy="866775"/>
          </a:xfrm>
          <a:prstGeom prst="rect">
            <a:avLst/>
          </a:prstGeom>
          <a:noFill/>
          <a:ln w="9525">
            <a:noFill/>
            <a:miter lim="800000"/>
            <a:headEnd/>
            <a:tailEnd/>
          </a:ln>
        </p:spPr>
      </p:pic>
      <p:pic>
        <p:nvPicPr>
          <p:cNvPr id="463884" name="Picture 12" descr="US dollar front">
            <a:hlinkClick r:id="rId2"/>
          </p:cNvPr>
          <p:cNvPicPr>
            <a:picLocks noChangeAspect="1" noChangeArrowheads="1"/>
          </p:cNvPicPr>
          <p:nvPr/>
        </p:nvPicPr>
        <p:blipFill>
          <a:blip r:embed="rId3" cstate="print"/>
          <a:srcRect/>
          <a:stretch>
            <a:fillRect/>
          </a:stretch>
        </p:blipFill>
        <p:spPr bwMode="auto">
          <a:xfrm rot="1205426">
            <a:off x="2536825" y="2686050"/>
            <a:ext cx="2057400" cy="866775"/>
          </a:xfrm>
          <a:prstGeom prst="rect">
            <a:avLst/>
          </a:prstGeom>
          <a:noFill/>
          <a:ln w="9525">
            <a:noFill/>
            <a:miter lim="800000"/>
            <a:headEnd/>
            <a:tailEnd/>
          </a:ln>
        </p:spPr>
      </p:pic>
      <p:pic>
        <p:nvPicPr>
          <p:cNvPr id="463885" name="Picture 13" descr="US dollar front">
            <a:hlinkClick r:id="rId2"/>
          </p:cNvPr>
          <p:cNvPicPr>
            <a:picLocks noChangeAspect="1" noChangeArrowheads="1"/>
          </p:cNvPicPr>
          <p:nvPr/>
        </p:nvPicPr>
        <p:blipFill>
          <a:blip r:embed="rId3" cstate="print"/>
          <a:srcRect/>
          <a:stretch>
            <a:fillRect/>
          </a:stretch>
        </p:blipFill>
        <p:spPr bwMode="auto">
          <a:xfrm>
            <a:off x="2535238" y="3257550"/>
            <a:ext cx="2057400" cy="866775"/>
          </a:xfrm>
          <a:prstGeom prst="rect">
            <a:avLst/>
          </a:prstGeom>
          <a:noFill/>
          <a:ln w="9525">
            <a:noFill/>
            <a:miter lim="800000"/>
            <a:headEnd/>
            <a:tailEnd/>
          </a:ln>
        </p:spPr>
      </p:pic>
      <p:pic>
        <p:nvPicPr>
          <p:cNvPr id="463886" name="Picture 14" descr="US dollar front">
            <a:hlinkClick r:id="rId2"/>
          </p:cNvPr>
          <p:cNvPicPr>
            <a:picLocks noChangeAspect="1" noChangeArrowheads="1"/>
          </p:cNvPicPr>
          <p:nvPr/>
        </p:nvPicPr>
        <p:blipFill>
          <a:blip r:embed="rId3" cstate="print"/>
          <a:srcRect/>
          <a:stretch>
            <a:fillRect/>
          </a:stretch>
        </p:blipFill>
        <p:spPr bwMode="auto">
          <a:xfrm>
            <a:off x="1744663" y="3584575"/>
            <a:ext cx="2057400" cy="866775"/>
          </a:xfrm>
          <a:prstGeom prst="rect">
            <a:avLst/>
          </a:prstGeom>
          <a:noFill/>
          <a:ln w="9525">
            <a:noFill/>
            <a:miter lim="800000"/>
            <a:headEnd/>
            <a:tailEnd/>
          </a:ln>
        </p:spPr>
      </p:pic>
      <p:pic>
        <p:nvPicPr>
          <p:cNvPr id="463887" name="Picture 15" descr="US dollar front">
            <a:hlinkClick r:id="rId2"/>
          </p:cNvPr>
          <p:cNvPicPr>
            <a:picLocks noChangeAspect="1" noChangeArrowheads="1"/>
          </p:cNvPicPr>
          <p:nvPr/>
        </p:nvPicPr>
        <p:blipFill>
          <a:blip r:embed="rId3" cstate="print"/>
          <a:srcRect/>
          <a:stretch>
            <a:fillRect/>
          </a:stretch>
        </p:blipFill>
        <p:spPr bwMode="auto">
          <a:xfrm>
            <a:off x="995363" y="1631950"/>
            <a:ext cx="2057400" cy="866775"/>
          </a:xfrm>
          <a:prstGeom prst="rect">
            <a:avLst/>
          </a:prstGeom>
          <a:noFill/>
          <a:ln w="9525">
            <a:noFill/>
            <a:miter lim="800000"/>
            <a:headEnd/>
            <a:tailEnd/>
          </a:ln>
        </p:spPr>
      </p:pic>
      <p:pic>
        <p:nvPicPr>
          <p:cNvPr id="463888" name="Picture 16" descr="US dollar front">
            <a:hlinkClick r:id="rId2"/>
          </p:cNvPr>
          <p:cNvPicPr>
            <a:picLocks noChangeAspect="1" noChangeArrowheads="1"/>
          </p:cNvPicPr>
          <p:nvPr/>
        </p:nvPicPr>
        <p:blipFill>
          <a:blip r:embed="rId3" cstate="print"/>
          <a:srcRect/>
          <a:stretch>
            <a:fillRect/>
          </a:stretch>
        </p:blipFill>
        <p:spPr bwMode="auto">
          <a:xfrm>
            <a:off x="874713" y="4368800"/>
            <a:ext cx="2057400" cy="866775"/>
          </a:xfrm>
          <a:prstGeom prst="rect">
            <a:avLst/>
          </a:prstGeom>
          <a:noFill/>
          <a:ln w="9525">
            <a:noFill/>
            <a:miter lim="800000"/>
            <a:headEnd/>
            <a:tailEnd/>
          </a:ln>
        </p:spPr>
      </p:pic>
      <p:pic>
        <p:nvPicPr>
          <p:cNvPr id="463889" name="Picture 17" descr="US dollar front">
            <a:hlinkClick r:id="rId2"/>
          </p:cNvPr>
          <p:cNvPicPr>
            <a:picLocks noChangeAspect="1" noChangeArrowheads="1"/>
          </p:cNvPicPr>
          <p:nvPr/>
        </p:nvPicPr>
        <p:blipFill>
          <a:blip r:embed="rId3" cstate="print"/>
          <a:srcRect/>
          <a:stretch>
            <a:fillRect/>
          </a:stretch>
        </p:blipFill>
        <p:spPr bwMode="auto">
          <a:xfrm rot="2370631">
            <a:off x="598488" y="3092450"/>
            <a:ext cx="2057400" cy="866775"/>
          </a:xfrm>
          <a:prstGeom prst="rect">
            <a:avLst/>
          </a:prstGeom>
          <a:noFill/>
          <a:ln w="9525">
            <a:noFill/>
            <a:miter lim="800000"/>
            <a:headEnd/>
            <a:tailEnd/>
          </a:ln>
        </p:spPr>
      </p:pic>
      <p:pic>
        <p:nvPicPr>
          <p:cNvPr id="463890" name="Picture 18" descr="US dollar front">
            <a:hlinkClick r:id="rId2"/>
          </p:cNvPr>
          <p:cNvPicPr>
            <a:picLocks noChangeAspect="1" noChangeArrowheads="1"/>
          </p:cNvPicPr>
          <p:nvPr/>
        </p:nvPicPr>
        <p:blipFill>
          <a:blip r:embed="rId3" cstate="print"/>
          <a:srcRect/>
          <a:stretch>
            <a:fillRect/>
          </a:stretch>
        </p:blipFill>
        <p:spPr bwMode="auto">
          <a:xfrm>
            <a:off x="2578100" y="5507038"/>
            <a:ext cx="2057400" cy="866775"/>
          </a:xfrm>
          <a:prstGeom prst="rect">
            <a:avLst/>
          </a:prstGeom>
          <a:noFill/>
          <a:ln w="9525">
            <a:noFill/>
            <a:miter lim="800000"/>
            <a:headEnd/>
            <a:tailEnd/>
          </a:ln>
        </p:spPr>
      </p:pic>
      <p:pic>
        <p:nvPicPr>
          <p:cNvPr id="463891" name="Picture 19" descr="US dollar front">
            <a:hlinkClick r:id="rId2"/>
          </p:cNvPr>
          <p:cNvPicPr>
            <a:picLocks noChangeAspect="1" noChangeArrowheads="1"/>
          </p:cNvPicPr>
          <p:nvPr/>
        </p:nvPicPr>
        <p:blipFill>
          <a:blip r:embed="rId3" cstate="print"/>
          <a:srcRect/>
          <a:stretch>
            <a:fillRect/>
          </a:stretch>
        </p:blipFill>
        <p:spPr bwMode="auto">
          <a:xfrm>
            <a:off x="1323975" y="5153025"/>
            <a:ext cx="2057400" cy="866775"/>
          </a:xfrm>
          <a:prstGeom prst="rect">
            <a:avLst/>
          </a:prstGeom>
          <a:noFill/>
          <a:ln w="9525">
            <a:noFill/>
            <a:miter lim="800000"/>
            <a:headEnd/>
            <a:tailEnd/>
          </a:ln>
        </p:spPr>
      </p:pic>
      <p:pic>
        <p:nvPicPr>
          <p:cNvPr id="463892" name="Picture 20" descr="US dollar front">
            <a:hlinkClick r:id="rId2"/>
          </p:cNvPr>
          <p:cNvPicPr>
            <a:picLocks noChangeAspect="1" noChangeArrowheads="1"/>
          </p:cNvPicPr>
          <p:nvPr/>
        </p:nvPicPr>
        <p:blipFill>
          <a:blip r:embed="rId3" cstate="print"/>
          <a:srcRect/>
          <a:stretch>
            <a:fillRect/>
          </a:stretch>
        </p:blipFill>
        <p:spPr bwMode="auto">
          <a:xfrm>
            <a:off x="501650" y="5203825"/>
            <a:ext cx="2057400" cy="866775"/>
          </a:xfrm>
          <a:prstGeom prst="rect">
            <a:avLst/>
          </a:prstGeom>
          <a:noFill/>
          <a:ln w="9525">
            <a:noFill/>
            <a:miter lim="800000"/>
            <a:headEnd/>
            <a:tailEnd/>
          </a:ln>
        </p:spPr>
      </p:pic>
      <p:pic>
        <p:nvPicPr>
          <p:cNvPr id="463893" name="Picture 21" descr="US dollar front">
            <a:hlinkClick r:id="rId2"/>
          </p:cNvPr>
          <p:cNvPicPr>
            <a:picLocks noChangeAspect="1" noChangeArrowheads="1"/>
          </p:cNvPicPr>
          <p:nvPr/>
        </p:nvPicPr>
        <p:blipFill>
          <a:blip r:embed="rId3" cstate="print"/>
          <a:srcRect/>
          <a:stretch>
            <a:fillRect/>
          </a:stretch>
        </p:blipFill>
        <p:spPr bwMode="auto">
          <a:xfrm>
            <a:off x="604838" y="3562350"/>
            <a:ext cx="2057400" cy="866775"/>
          </a:xfrm>
          <a:prstGeom prst="rect">
            <a:avLst/>
          </a:prstGeom>
          <a:noFill/>
          <a:ln w="9525">
            <a:noFill/>
            <a:miter lim="800000"/>
            <a:headEnd/>
            <a:tailEnd/>
          </a:ln>
        </p:spPr>
      </p:pic>
      <p:pic>
        <p:nvPicPr>
          <p:cNvPr id="463894" name="Picture 22" descr="US dollar front">
            <a:hlinkClick r:id="rId2"/>
          </p:cNvPr>
          <p:cNvPicPr>
            <a:picLocks noChangeAspect="1" noChangeArrowheads="1"/>
          </p:cNvPicPr>
          <p:nvPr/>
        </p:nvPicPr>
        <p:blipFill>
          <a:blip r:embed="rId3" cstate="print"/>
          <a:srcRect/>
          <a:stretch>
            <a:fillRect/>
          </a:stretch>
        </p:blipFill>
        <p:spPr bwMode="auto">
          <a:xfrm rot="1205426">
            <a:off x="2892425" y="1836738"/>
            <a:ext cx="2057400" cy="866775"/>
          </a:xfrm>
          <a:prstGeom prst="rect">
            <a:avLst/>
          </a:prstGeom>
          <a:noFill/>
          <a:ln w="9525">
            <a:noFill/>
            <a:miter lim="800000"/>
            <a:headEnd/>
            <a:tailEnd/>
          </a:ln>
        </p:spPr>
      </p:pic>
      <p:pic>
        <p:nvPicPr>
          <p:cNvPr id="463895" name="Picture 23" descr="US dollar front">
            <a:hlinkClick r:id="rId2"/>
          </p:cNvPr>
          <p:cNvPicPr>
            <a:picLocks noChangeAspect="1" noChangeArrowheads="1"/>
          </p:cNvPicPr>
          <p:nvPr/>
        </p:nvPicPr>
        <p:blipFill>
          <a:blip r:embed="rId3" cstate="print"/>
          <a:srcRect/>
          <a:stretch>
            <a:fillRect/>
          </a:stretch>
        </p:blipFill>
        <p:spPr bwMode="auto">
          <a:xfrm rot="1205426">
            <a:off x="2644775" y="4797425"/>
            <a:ext cx="2057400" cy="866775"/>
          </a:xfrm>
          <a:prstGeom prst="rect">
            <a:avLst/>
          </a:prstGeom>
          <a:noFill/>
          <a:ln w="9525">
            <a:noFill/>
            <a:miter lim="800000"/>
            <a:headEnd/>
            <a:tailEnd/>
          </a:ln>
        </p:spPr>
      </p:pic>
      <p:pic>
        <p:nvPicPr>
          <p:cNvPr id="463896" name="Picture 24" descr="US dollar front">
            <a:hlinkClick r:id="rId2"/>
          </p:cNvPr>
          <p:cNvPicPr>
            <a:picLocks noChangeAspect="1" noChangeArrowheads="1"/>
          </p:cNvPicPr>
          <p:nvPr/>
        </p:nvPicPr>
        <p:blipFill>
          <a:blip r:embed="rId3" cstate="print"/>
          <a:srcRect/>
          <a:stretch>
            <a:fillRect/>
          </a:stretch>
        </p:blipFill>
        <p:spPr bwMode="auto">
          <a:xfrm rot="1205426">
            <a:off x="2717800" y="3883025"/>
            <a:ext cx="2057400" cy="866775"/>
          </a:xfrm>
          <a:prstGeom prst="rect">
            <a:avLst/>
          </a:prstGeom>
          <a:noFill/>
          <a:ln w="9525">
            <a:noFill/>
            <a:miter lim="800000"/>
            <a:headEnd/>
            <a:tailEnd/>
          </a:ln>
        </p:spPr>
      </p:pic>
      <p:pic>
        <p:nvPicPr>
          <p:cNvPr id="463897" name="Picture 25" descr="US dollar front">
            <a:hlinkClick r:id="rId2"/>
          </p:cNvPr>
          <p:cNvPicPr>
            <a:picLocks noChangeAspect="1" noChangeArrowheads="1"/>
          </p:cNvPicPr>
          <p:nvPr/>
        </p:nvPicPr>
        <p:blipFill>
          <a:blip r:embed="rId3" cstate="print"/>
          <a:srcRect/>
          <a:stretch>
            <a:fillRect/>
          </a:stretch>
        </p:blipFill>
        <p:spPr bwMode="auto">
          <a:xfrm rot="1205426">
            <a:off x="6767513" y="376238"/>
            <a:ext cx="2057400" cy="866775"/>
          </a:xfrm>
          <a:prstGeom prst="rect">
            <a:avLst/>
          </a:prstGeom>
          <a:noFill/>
          <a:ln w="9525">
            <a:noFill/>
            <a:miter lim="800000"/>
            <a:headEnd/>
            <a:tailEnd/>
          </a:ln>
        </p:spPr>
      </p:pic>
      <p:pic>
        <p:nvPicPr>
          <p:cNvPr id="463899" name="Picture 27" descr="US dollar front">
            <a:hlinkClick r:id="rId2"/>
          </p:cNvPr>
          <p:cNvPicPr>
            <a:picLocks noChangeAspect="1" noChangeArrowheads="1"/>
          </p:cNvPicPr>
          <p:nvPr/>
        </p:nvPicPr>
        <p:blipFill>
          <a:blip r:embed="rId3" cstate="print"/>
          <a:srcRect/>
          <a:stretch>
            <a:fillRect/>
          </a:stretch>
        </p:blipFill>
        <p:spPr bwMode="auto">
          <a:xfrm rot="1205426">
            <a:off x="2689225" y="2838450"/>
            <a:ext cx="2057400" cy="866775"/>
          </a:xfrm>
          <a:prstGeom prst="rect">
            <a:avLst/>
          </a:prstGeom>
          <a:noFill/>
          <a:ln w="9525">
            <a:noFill/>
            <a:miter lim="800000"/>
            <a:headEnd/>
            <a:tailEnd/>
          </a:ln>
        </p:spPr>
      </p:pic>
      <p:pic>
        <p:nvPicPr>
          <p:cNvPr id="463900" name="Picture 28" descr="US dollar front">
            <a:hlinkClick r:id="rId2"/>
          </p:cNvPr>
          <p:cNvPicPr>
            <a:picLocks noChangeAspect="1" noChangeArrowheads="1"/>
          </p:cNvPicPr>
          <p:nvPr/>
        </p:nvPicPr>
        <p:blipFill>
          <a:blip r:embed="rId3" cstate="print"/>
          <a:srcRect/>
          <a:stretch>
            <a:fillRect/>
          </a:stretch>
        </p:blipFill>
        <p:spPr bwMode="auto">
          <a:xfrm rot="1205426">
            <a:off x="5802313" y="528638"/>
            <a:ext cx="2057400" cy="866775"/>
          </a:xfrm>
          <a:prstGeom prst="rect">
            <a:avLst/>
          </a:prstGeom>
          <a:noFill/>
          <a:ln w="9525">
            <a:noFill/>
            <a:miter lim="800000"/>
            <a:headEnd/>
            <a:tailEnd/>
          </a:ln>
        </p:spPr>
      </p:pic>
      <p:pic>
        <p:nvPicPr>
          <p:cNvPr id="463901" name="Picture 29" descr="US dollar front">
            <a:hlinkClick r:id="rId2"/>
          </p:cNvPr>
          <p:cNvPicPr>
            <a:picLocks noChangeAspect="1" noChangeArrowheads="1"/>
          </p:cNvPicPr>
          <p:nvPr/>
        </p:nvPicPr>
        <p:blipFill>
          <a:blip r:embed="rId3" cstate="print"/>
          <a:srcRect/>
          <a:stretch>
            <a:fillRect/>
          </a:stretch>
        </p:blipFill>
        <p:spPr bwMode="auto">
          <a:xfrm rot="1205426">
            <a:off x="4764088" y="522288"/>
            <a:ext cx="2057400" cy="866775"/>
          </a:xfrm>
          <a:prstGeom prst="rect">
            <a:avLst/>
          </a:prstGeom>
          <a:noFill/>
          <a:ln w="9525">
            <a:noFill/>
            <a:miter lim="800000"/>
            <a:headEnd/>
            <a:tailEnd/>
          </a:ln>
        </p:spPr>
      </p:pic>
      <p:pic>
        <p:nvPicPr>
          <p:cNvPr id="463902" name="Picture 30" descr="US dollar front">
            <a:hlinkClick r:id="rId2"/>
          </p:cNvPr>
          <p:cNvPicPr>
            <a:picLocks noChangeAspect="1" noChangeArrowheads="1"/>
          </p:cNvPicPr>
          <p:nvPr/>
        </p:nvPicPr>
        <p:blipFill>
          <a:blip r:embed="rId3" cstate="print"/>
          <a:srcRect/>
          <a:stretch>
            <a:fillRect/>
          </a:stretch>
        </p:blipFill>
        <p:spPr bwMode="auto">
          <a:xfrm rot="1205426">
            <a:off x="3697288" y="487363"/>
            <a:ext cx="2057400" cy="866775"/>
          </a:xfrm>
          <a:prstGeom prst="rect">
            <a:avLst/>
          </a:prstGeom>
          <a:noFill/>
          <a:ln w="9525">
            <a:noFill/>
            <a:miter lim="800000"/>
            <a:headEnd/>
            <a:tailEnd/>
          </a:ln>
        </p:spPr>
      </p:pic>
      <p:pic>
        <p:nvPicPr>
          <p:cNvPr id="463903" name="Picture 31" descr="j0429827"/>
          <p:cNvPicPr>
            <a:picLocks noChangeAspect="1" noChangeArrowheads="1"/>
          </p:cNvPicPr>
          <p:nvPr/>
        </p:nvPicPr>
        <p:blipFill>
          <a:blip r:embed="rId4" cstate="print"/>
          <a:srcRect/>
          <a:stretch>
            <a:fillRect/>
          </a:stretch>
        </p:blipFill>
        <p:spPr bwMode="auto">
          <a:xfrm>
            <a:off x="5688013" y="5081588"/>
            <a:ext cx="1454150" cy="1776412"/>
          </a:xfrm>
          <a:prstGeom prst="rect">
            <a:avLst/>
          </a:prstGeo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p:txBody>
          <a:bodyPr/>
          <a:lstStyle/>
          <a:p>
            <a:r>
              <a:rPr lang="en-US" b="1"/>
              <a:t>IDENTIFICATION</a:t>
            </a:r>
          </a:p>
        </p:txBody>
      </p:sp>
      <p:sp>
        <p:nvSpPr>
          <p:cNvPr id="376835" name="Rectangle 3"/>
          <p:cNvSpPr>
            <a:spLocks noGrp="1" noChangeArrowheads="1"/>
          </p:cNvSpPr>
          <p:nvPr>
            <p:ph type="body" idx="1"/>
          </p:nvPr>
        </p:nvSpPr>
        <p:spPr>
          <a:xfrm>
            <a:off x="936625" y="1357313"/>
            <a:ext cx="7772400" cy="4824412"/>
          </a:xfrm>
        </p:spPr>
        <p:txBody>
          <a:bodyPr/>
          <a:lstStyle/>
          <a:p>
            <a:pPr>
              <a:lnSpc>
                <a:spcPct val="80000"/>
              </a:lnSpc>
            </a:pPr>
            <a:r>
              <a:rPr lang="en-US" sz="2000" b="1"/>
              <a:t>May or may not be obvious: </a:t>
            </a:r>
          </a:p>
          <a:p>
            <a:pPr lvl="1">
              <a:lnSpc>
                <a:spcPct val="80000"/>
              </a:lnSpc>
            </a:pPr>
            <a:r>
              <a:rPr lang="en-US" sz="1800" b="1"/>
              <a:t>Abandoned property </a:t>
            </a:r>
          </a:p>
          <a:p>
            <a:pPr lvl="1">
              <a:lnSpc>
                <a:spcPct val="80000"/>
              </a:lnSpc>
            </a:pPr>
            <a:r>
              <a:rPr lang="en-US" sz="1800" b="1"/>
              <a:t>Active but Underutilized</a:t>
            </a:r>
          </a:p>
          <a:p>
            <a:pPr lvl="1">
              <a:lnSpc>
                <a:spcPct val="80000"/>
              </a:lnSpc>
            </a:pPr>
            <a:r>
              <a:rPr lang="en-US" sz="1800" b="1"/>
              <a:t>Real estate turnover complicated by real or perceived contamination</a:t>
            </a:r>
          </a:p>
          <a:p>
            <a:pPr lvl="1">
              <a:lnSpc>
                <a:spcPct val="80000"/>
              </a:lnSpc>
            </a:pPr>
            <a:r>
              <a:rPr lang="en-US" sz="1800" b="1"/>
              <a:t>Property use  Blighted –significantly conflicts with a master plan</a:t>
            </a:r>
          </a:p>
          <a:p>
            <a:pPr lvl="1">
              <a:lnSpc>
                <a:spcPct val="80000"/>
              </a:lnSpc>
              <a:buFont typeface="Wingdings" pitchFamily="2" charset="2"/>
              <a:buNone/>
            </a:pPr>
            <a:endParaRPr lang="en-US" sz="1800" b="1"/>
          </a:p>
          <a:p>
            <a:pPr>
              <a:lnSpc>
                <a:spcPct val="80000"/>
              </a:lnSpc>
            </a:pPr>
            <a:r>
              <a:rPr lang="en-US" sz="2000" b="1"/>
              <a:t>Meet with local and state agency representatives: </a:t>
            </a:r>
          </a:p>
          <a:p>
            <a:pPr lvl="1">
              <a:lnSpc>
                <a:spcPct val="80000"/>
              </a:lnSpc>
            </a:pPr>
            <a:r>
              <a:rPr lang="en-US" sz="1800" b="1"/>
              <a:t>Local and State Environmental Agencies</a:t>
            </a:r>
          </a:p>
          <a:p>
            <a:pPr lvl="1">
              <a:lnSpc>
                <a:spcPct val="80000"/>
              </a:lnSpc>
            </a:pPr>
            <a:r>
              <a:rPr lang="en-US" sz="1800" b="1"/>
              <a:t>Local and State Health Departments</a:t>
            </a:r>
          </a:p>
          <a:p>
            <a:pPr lvl="1">
              <a:lnSpc>
                <a:spcPct val="80000"/>
              </a:lnSpc>
            </a:pPr>
            <a:r>
              <a:rPr lang="en-US" sz="1800" b="1"/>
              <a:t>Local Police and Fire Departments</a:t>
            </a:r>
          </a:p>
          <a:p>
            <a:pPr lvl="1">
              <a:lnSpc>
                <a:spcPct val="80000"/>
              </a:lnSpc>
            </a:pPr>
            <a:r>
              <a:rPr lang="en-US" sz="1800" b="1"/>
              <a:t>Local Planning Officials</a:t>
            </a:r>
          </a:p>
          <a:p>
            <a:pPr lvl="1">
              <a:lnSpc>
                <a:spcPct val="80000"/>
              </a:lnSpc>
            </a:pPr>
            <a:r>
              <a:rPr lang="en-US" sz="1800" b="1"/>
              <a:t>Local Public Works Officials</a:t>
            </a:r>
          </a:p>
          <a:p>
            <a:pPr>
              <a:lnSpc>
                <a:spcPct val="80000"/>
              </a:lnSpc>
              <a:buFont typeface="Wingdings" pitchFamily="2" charset="2"/>
              <a:buNone/>
            </a:pPr>
            <a:endParaRPr lang="en-US" b="1" i="1">
              <a:solidFill>
                <a:schemeClr val="tx2"/>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323850" y="0"/>
            <a:ext cx="8413750" cy="865188"/>
          </a:xfrm>
        </p:spPr>
        <p:txBody>
          <a:bodyPr/>
          <a:lstStyle/>
          <a:p>
            <a:r>
              <a:rPr lang="en-US" sz="2400"/>
              <a:t>INTERACTIVE PROGRAM FEATURING FEDERAL REGULATORY DATA ON SITES</a:t>
            </a:r>
          </a:p>
        </p:txBody>
      </p:sp>
      <p:pic>
        <p:nvPicPr>
          <p:cNvPr id="422915" name="Picture 3"/>
          <p:cNvPicPr>
            <a:picLocks noChangeAspect="1" noChangeArrowheads="1"/>
          </p:cNvPicPr>
          <p:nvPr>
            <p:ph type="body" idx="1"/>
          </p:nvPr>
        </p:nvPicPr>
        <p:blipFill>
          <a:blip r:embed="rId2" cstate="print"/>
          <a:srcRect l="6667" t="16667" r="6667" b="28889"/>
          <a:stretch>
            <a:fillRect/>
          </a:stretch>
        </p:blipFill>
        <p:spPr>
          <a:xfrm>
            <a:off x="762000" y="1485900"/>
            <a:ext cx="7924800" cy="3733800"/>
          </a:xfrm>
          <a:noFill/>
          <a:ln/>
        </p:spPr>
      </p:pic>
      <p:sp>
        <p:nvSpPr>
          <p:cNvPr id="422916" name="Text Box 4"/>
          <p:cNvSpPr txBox="1">
            <a:spLocks noChangeArrowheads="1"/>
          </p:cNvSpPr>
          <p:nvPr/>
        </p:nvSpPr>
        <p:spPr bwMode="auto">
          <a:xfrm>
            <a:off x="1160463" y="5646738"/>
            <a:ext cx="6242050" cy="1004887"/>
          </a:xfrm>
          <a:prstGeom prst="rect">
            <a:avLst/>
          </a:prstGeom>
          <a:noFill/>
          <a:ln w="9525">
            <a:noFill/>
            <a:miter lim="800000"/>
            <a:headEnd/>
            <a:tailEnd/>
          </a:ln>
          <a:effectLst/>
        </p:spPr>
        <p:txBody>
          <a:bodyPr>
            <a:spAutoFit/>
          </a:bodyPr>
          <a:lstStyle/>
          <a:p>
            <a:pPr>
              <a:spcBef>
                <a:spcPct val="50000"/>
              </a:spcBef>
            </a:pPr>
            <a:r>
              <a:rPr lang="en-US">
                <a:solidFill>
                  <a:srgbClr val="0066FF"/>
                </a:solidFill>
              </a:rPr>
              <a:t>www.epa.gov/myenvironment/</a:t>
            </a:r>
          </a:p>
          <a:p>
            <a:pPr>
              <a:spcBef>
                <a:spcPct val="50000"/>
              </a:spcBef>
            </a:pPr>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lstStyle/>
          <a:p>
            <a:r>
              <a:rPr lang="en-US" sz="2400"/>
              <a:t>MORE FEDERAL REGULATORY DATA…</a:t>
            </a:r>
            <a:br>
              <a:rPr lang="en-US" sz="2400"/>
            </a:br>
            <a:endParaRPr lang="en-US" sz="2400"/>
          </a:p>
        </p:txBody>
      </p:sp>
      <p:pic>
        <p:nvPicPr>
          <p:cNvPr id="423939" name="Picture 3"/>
          <p:cNvPicPr>
            <a:picLocks noChangeAspect="1" noChangeArrowheads="1"/>
          </p:cNvPicPr>
          <p:nvPr>
            <p:ph type="body" idx="1"/>
          </p:nvPr>
        </p:nvPicPr>
        <p:blipFill>
          <a:blip r:embed="rId2" cstate="print"/>
          <a:srcRect t="14444" r="11667" b="13333"/>
          <a:stretch>
            <a:fillRect/>
          </a:stretch>
        </p:blipFill>
        <p:spPr>
          <a:xfrm>
            <a:off x="1544638" y="1211263"/>
            <a:ext cx="6519862" cy="4414837"/>
          </a:xfrm>
          <a:noFill/>
          <a:ln/>
        </p:spPr>
      </p:pic>
      <p:sp>
        <p:nvSpPr>
          <p:cNvPr id="423940" name="Text Box 4"/>
          <p:cNvSpPr txBox="1">
            <a:spLocks noChangeArrowheads="1"/>
          </p:cNvSpPr>
          <p:nvPr/>
        </p:nvSpPr>
        <p:spPr bwMode="auto">
          <a:xfrm>
            <a:off x="1538288" y="6022975"/>
            <a:ext cx="5994400" cy="457200"/>
          </a:xfrm>
          <a:prstGeom prst="rect">
            <a:avLst/>
          </a:prstGeom>
          <a:noFill/>
          <a:ln w="9525">
            <a:noFill/>
            <a:miter lim="800000"/>
            <a:headEnd/>
            <a:tailEnd/>
          </a:ln>
          <a:effectLst/>
        </p:spPr>
        <p:txBody>
          <a:bodyPr>
            <a:spAutoFit/>
          </a:bodyPr>
          <a:lstStyle/>
          <a:p>
            <a:pPr>
              <a:spcBef>
                <a:spcPct val="50000"/>
              </a:spcBef>
            </a:pPr>
            <a:r>
              <a:rPr lang="en-US">
                <a:solidFill>
                  <a:srgbClr val="0066FF"/>
                </a:solidFill>
              </a:rPr>
              <a:t>www.epa.gov/enviro/index.html</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p:txBody>
          <a:bodyPr/>
          <a:lstStyle/>
          <a:p>
            <a:r>
              <a:rPr lang="en-US" sz="2400"/>
              <a:t>IN BROWNFIELDS PROGRAM SITES, </a:t>
            </a:r>
            <a:br>
              <a:rPr lang="en-US" sz="2400"/>
            </a:br>
            <a:r>
              <a:rPr lang="en-US" sz="2400"/>
              <a:t>RESOURCES, FAQs</a:t>
            </a:r>
          </a:p>
        </p:txBody>
      </p:sp>
      <p:pic>
        <p:nvPicPr>
          <p:cNvPr id="424963" name="Picture 3"/>
          <p:cNvPicPr>
            <a:picLocks noChangeAspect="1" noChangeArrowheads="1"/>
          </p:cNvPicPr>
          <p:nvPr>
            <p:ph type="body" idx="1"/>
          </p:nvPr>
        </p:nvPicPr>
        <p:blipFill>
          <a:blip r:embed="rId2" cstate="print"/>
          <a:srcRect l="1875" t="16252" r="9377" b="15002"/>
          <a:stretch>
            <a:fillRect/>
          </a:stretch>
        </p:blipFill>
        <p:spPr>
          <a:xfrm>
            <a:off x="546100" y="1397000"/>
            <a:ext cx="8147050" cy="3916363"/>
          </a:xfrm>
          <a:noFill/>
        </p:spPr>
      </p:pic>
      <p:sp>
        <p:nvSpPr>
          <p:cNvPr id="424964" name="Text Box 4"/>
          <p:cNvSpPr txBox="1">
            <a:spLocks noChangeArrowheads="1"/>
          </p:cNvSpPr>
          <p:nvPr/>
        </p:nvSpPr>
        <p:spPr bwMode="auto">
          <a:xfrm>
            <a:off x="581025" y="5819775"/>
            <a:ext cx="6792913" cy="457200"/>
          </a:xfrm>
          <a:prstGeom prst="rect">
            <a:avLst/>
          </a:prstGeom>
          <a:noFill/>
          <a:ln w="9525">
            <a:noFill/>
            <a:miter lim="800000"/>
            <a:headEnd/>
            <a:tailEnd/>
          </a:ln>
          <a:effectLst/>
        </p:spPr>
        <p:txBody>
          <a:bodyPr>
            <a:spAutoFit/>
          </a:bodyPr>
          <a:lstStyle/>
          <a:p>
            <a:pPr>
              <a:spcBef>
                <a:spcPct val="50000"/>
              </a:spcBef>
            </a:pPr>
            <a:r>
              <a:rPr lang="en-US">
                <a:solidFill>
                  <a:srgbClr val="0066FF"/>
                </a:solidFill>
              </a:rPr>
              <a:t>www.in.gov/ifa/brownfields/2354.htm</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p:txBody>
          <a:bodyPr/>
          <a:lstStyle/>
          <a:p>
            <a:r>
              <a:rPr lang="en-US"/>
              <a:t>IDEM’s VIRTUAL FILE CABINET</a:t>
            </a:r>
          </a:p>
        </p:txBody>
      </p:sp>
      <p:pic>
        <p:nvPicPr>
          <p:cNvPr id="425987" name="Picture 3"/>
          <p:cNvPicPr>
            <a:picLocks noChangeAspect="1" noChangeArrowheads="1"/>
          </p:cNvPicPr>
          <p:nvPr/>
        </p:nvPicPr>
        <p:blipFill>
          <a:blip r:embed="rId2" cstate="print"/>
          <a:srcRect l="2499" t="16667" r="2499" b="13333"/>
          <a:stretch>
            <a:fillRect/>
          </a:stretch>
        </p:blipFill>
        <p:spPr bwMode="auto">
          <a:xfrm>
            <a:off x="979488" y="1066800"/>
            <a:ext cx="7861300" cy="4344988"/>
          </a:xfrm>
          <a:prstGeom prst="rect">
            <a:avLst/>
          </a:prstGeom>
          <a:noFill/>
        </p:spPr>
      </p:pic>
      <p:sp>
        <p:nvSpPr>
          <p:cNvPr id="425988" name="Text Box 4"/>
          <p:cNvSpPr txBox="1">
            <a:spLocks noChangeArrowheads="1"/>
          </p:cNvSpPr>
          <p:nvPr/>
        </p:nvSpPr>
        <p:spPr bwMode="auto">
          <a:xfrm>
            <a:off x="1204913" y="5864225"/>
            <a:ext cx="6299200" cy="457200"/>
          </a:xfrm>
          <a:prstGeom prst="rect">
            <a:avLst/>
          </a:prstGeom>
          <a:noFill/>
          <a:ln w="9525">
            <a:noFill/>
            <a:miter lim="800000"/>
            <a:headEnd/>
            <a:tailEnd/>
          </a:ln>
          <a:effectLst/>
        </p:spPr>
        <p:txBody>
          <a:bodyPr>
            <a:spAutoFit/>
          </a:bodyPr>
          <a:lstStyle/>
          <a:p>
            <a:pPr>
              <a:spcBef>
                <a:spcPct val="50000"/>
              </a:spcBef>
            </a:pPr>
            <a:r>
              <a:rPr lang="en-US">
                <a:solidFill>
                  <a:srgbClr val="0066FF"/>
                </a:solidFill>
              </a:rPr>
              <a:t>www.in.gov/idem/6551.htm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sz="quarter"/>
          </p:nvPr>
        </p:nvSpPr>
        <p:spPr/>
        <p:txBody>
          <a:bodyPr/>
          <a:lstStyle/>
          <a:p>
            <a:r>
              <a:rPr lang="en-US" sz="2400" b="1"/>
              <a:t>WHEN CONSIDERING STAKEHOLDERS…CONSIDER WHO MIGHT BENEFIT FROM CLEANUP </a:t>
            </a:r>
          </a:p>
        </p:txBody>
      </p:sp>
      <p:sp>
        <p:nvSpPr>
          <p:cNvPr id="468995" name="Rectangle 3"/>
          <p:cNvSpPr>
            <a:spLocks noGrp="1" noChangeArrowheads="1"/>
          </p:cNvSpPr>
          <p:nvPr>
            <p:ph sz="quarter" idx="2"/>
          </p:nvPr>
        </p:nvSpPr>
        <p:spPr/>
        <p:txBody>
          <a:bodyPr/>
          <a:lstStyle/>
          <a:p>
            <a:endParaRPr lang="en-US" sz="2000"/>
          </a:p>
        </p:txBody>
      </p:sp>
      <p:sp>
        <p:nvSpPr>
          <p:cNvPr id="468996" name="Rectangle 4"/>
          <p:cNvSpPr>
            <a:spLocks noGrp="1" noChangeArrowheads="1"/>
          </p:cNvSpPr>
          <p:nvPr>
            <p:ph sz="quarter" idx="3"/>
          </p:nvPr>
        </p:nvSpPr>
        <p:spPr/>
        <p:txBody>
          <a:bodyPr/>
          <a:lstStyle/>
          <a:p>
            <a:endParaRPr lang="en-US" sz="2000"/>
          </a:p>
        </p:txBody>
      </p:sp>
      <p:sp>
        <p:nvSpPr>
          <p:cNvPr id="468997" name="Rectangle 5"/>
          <p:cNvSpPr>
            <a:spLocks noGrp="1" noChangeArrowheads="1"/>
          </p:cNvSpPr>
          <p:nvPr>
            <p:ph sz="quarter" idx="4"/>
          </p:nvPr>
        </p:nvSpPr>
        <p:spPr/>
        <p:txBody>
          <a:bodyPr/>
          <a:lstStyle/>
          <a:p>
            <a:endParaRPr lang="en-US" sz="2000"/>
          </a:p>
        </p:txBody>
      </p:sp>
      <p:pic>
        <p:nvPicPr>
          <p:cNvPr id="468998" name="Picture 6" descr="homepage_family1"/>
          <p:cNvPicPr>
            <a:picLocks noChangeAspect="1" noChangeArrowheads="1"/>
          </p:cNvPicPr>
          <p:nvPr/>
        </p:nvPicPr>
        <p:blipFill>
          <a:blip r:embed="rId2" cstate="print"/>
          <a:srcRect/>
          <a:stretch>
            <a:fillRect/>
          </a:stretch>
        </p:blipFill>
        <p:spPr bwMode="auto">
          <a:xfrm>
            <a:off x="5419725" y="1600200"/>
            <a:ext cx="2857500" cy="1924050"/>
          </a:xfrm>
          <a:prstGeom prst="rect">
            <a:avLst/>
          </a:prstGeom>
          <a:noFill/>
        </p:spPr>
      </p:pic>
      <p:pic>
        <p:nvPicPr>
          <p:cNvPr id="468999" name="Picture 7" descr="Elderly : Smiling older man outdoor Stock Photo">
            <a:hlinkClick r:id="rId3"/>
          </p:cNvPr>
          <p:cNvPicPr>
            <a:picLocks noChangeAspect="1" noChangeArrowheads="1"/>
          </p:cNvPicPr>
          <p:nvPr/>
        </p:nvPicPr>
        <p:blipFill>
          <a:blip r:embed="rId4" cstate="print"/>
          <a:srcRect/>
          <a:stretch>
            <a:fillRect/>
          </a:stretch>
        </p:blipFill>
        <p:spPr bwMode="auto">
          <a:xfrm>
            <a:off x="5095875" y="3922713"/>
            <a:ext cx="3373438" cy="2268537"/>
          </a:xfrm>
          <a:prstGeom prst="rect">
            <a:avLst/>
          </a:prstGeom>
          <a:noFill/>
        </p:spPr>
      </p:pic>
      <p:pic>
        <p:nvPicPr>
          <p:cNvPr id="469000" name="Picture 8" descr="baby_infant_pictures"/>
          <p:cNvPicPr>
            <a:picLocks noChangeAspect="1" noChangeArrowheads="1"/>
          </p:cNvPicPr>
          <p:nvPr/>
        </p:nvPicPr>
        <p:blipFill>
          <a:blip r:embed="rId5" cstate="print"/>
          <a:srcRect l="22325" r="33488"/>
          <a:stretch>
            <a:fillRect/>
          </a:stretch>
        </p:blipFill>
        <p:spPr bwMode="auto">
          <a:xfrm>
            <a:off x="923925" y="1643063"/>
            <a:ext cx="3621088" cy="1800225"/>
          </a:xfrm>
          <a:prstGeom prst="rect">
            <a:avLst/>
          </a:prstGeom>
          <a:noFill/>
        </p:spPr>
      </p:pic>
      <p:pic>
        <p:nvPicPr>
          <p:cNvPr id="469001" name="Picture 9" descr="http://www.zimbio.com/pictures/pA0I5Egoh1s/Unemployment+Figures+Reach+1+97+Million+December/vIrYfa8aAIq/David+Brereton">
            <a:hlinkClick r:id="rId6"/>
          </p:cNvPr>
          <p:cNvPicPr>
            <a:picLocks noChangeAspect="1" noChangeArrowheads="1"/>
          </p:cNvPicPr>
          <p:nvPr/>
        </p:nvPicPr>
        <p:blipFill>
          <a:blip r:embed="rId7" cstate="print"/>
          <a:srcRect/>
          <a:stretch>
            <a:fillRect/>
          </a:stretch>
        </p:blipFill>
        <p:spPr bwMode="auto">
          <a:xfrm>
            <a:off x="982663" y="3824288"/>
            <a:ext cx="3244850" cy="2127250"/>
          </a:xfrm>
          <a:prstGeom prst="rect">
            <a:avLst/>
          </a:prstGeom>
          <a:noFill/>
        </p:spPr>
      </p:pic>
      <p:sp>
        <p:nvSpPr>
          <p:cNvPr id="469002" name="Rectangle 10"/>
          <p:cNvSpPr>
            <a:spLocks noGrp="1" noChangeArrowheads="1"/>
          </p:cNvSpPr>
          <p:nvPr>
            <p:ph sz="quarter" idx="1"/>
          </p:nvPr>
        </p:nvSpPr>
        <p:spPr>
          <a:xfrm>
            <a:off x="762000" y="1443038"/>
            <a:ext cx="3967163" cy="2368550"/>
          </a:xfrm>
        </p:spPr>
        <p:txBody>
          <a:bodyPr/>
          <a:lstStyle/>
          <a:p>
            <a:endParaRPr lang="en-US" sz="2000"/>
          </a:p>
        </p:txBody>
      </p:sp>
      <p:pic>
        <p:nvPicPr>
          <p:cNvPr id="469003" name="Picture 11" descr="s-UNEMPLOYMENT-large">
            <a:hlinkClick r:id="rId8"/>
          </p:cNvPr>
          <p:cNvPicPr>
            <a:picLocks noChangeAspect="1" noChangeArrowheads="1"/>
          </p:cNvPicPr>
          <p:nvPr/>
        </p:nvPicPr>
        <p:blipFill>
          <a:blip r:embed="rId9" cstate="print"/>
          <a:srcRect/>
          <a:stretch>
            <a:fillRect/>
          </a:stretch>
        </p:blipFill>
        <p:spPr bwMode="auto">
          <a:xfrm>
            <a:off x="1114425" y="3830638"/>
            <a:ext cx="3098800" cy="2265362"/>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r>
              <a:rPr lang="en-US" b="1"/>
              <a:t>WHAT’S THE BIG PICTURE?</a:t>
            </a:r>
          </a:p>
        </p:txBody>
      </p:sp>
      <p:sp>
        <p:nvSpPr>
          <p:cNvPr id="387075" name="Rectangle 3"/>
          <p:cNvSpPr>
            <a:spLocks noGrp="1" noChangeArrowheads="1"/>
          </p:cNvSpPr>
          <p:nvPr>
            <p:ph type="body" idx="1"/>
          </p:nvPr>
        </p:nvSpPr>
        <p:spPr/>
        <p:txBody>
          <a:bodyPr/>
          <a:lstStyle/>
          <a:p>
            <a:endParaRPr lang="en-US"/>
          </a:p>
        </p:txBody>
      </p:sp>
      <p:pic>
        <p:nvPicPr>
          <p:cNvPr id="387076" name="Picture 4"/>
          <p:cNvPicPr>
            <a:picLocks noChangeAspect="1" noChangeArrowheads="1"/>
          </p:cNvPicPr>
          <p:nvPr/>
        </p:nvPicPr>
        <p:blipFill>
          <a:blip r:embed="rId2" cstate="print"/>
          <a:srcRect/>
          <a:stretch>
            <a:fillRect/>
          </a:stretch>
        </p:blipFill>
        <p:spPr bwMode="auto">
          <a:xfrm>
            <a:off x="569913" y="981075"/>
            <a:ext cx="7105650" cy="56197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r>
              <a:rPr lang="en-US" sz="2400"/>
              <a:t>CHECK YOUR COMPREHENSIVE PLAN FOR </a:t>
            </a:r>
            <a:br>
              <a:rPr lang="en-US" sz="2400"/>
            </a:br>
            <a:r>
              <a:rPr lang="en-US" sz="2400"/>
              <a:t>LAND USE CONFLICTS</a:t>
            </a:r>
          </a:p>
        </p:txBody>
      </p:sp>
      <p:sp>
        <p:nvSpPr>
          <p:cNvPr id="396291" name="Rectangle 3"/>
          <p:cNvSpPr>
            <a:spLocks noGrp="1" noChangeArrowheads="1"/>
          </p:cNvSpPr>
          <p:nvPr>
            <p:ph type="body" idx="1"/>
          </p:nvPr>
        </p:nvSpPr>
        <p:spPr/>
        <p:txBody>
          <a:bodyPr/>
          <a:lstStyle/>
          <a:p>
            <a:endParaRPr lang="en-US"/>
          </a:p>
        </p:txBody>
      </p:sp>
      <p:pic>
        <p:nvPicPr>
          <p:cNvPr id="396292" name="Picture 4" descr="glen gery"/>
          <p:cNvPicPr>
            <a:picLocks noChangeAspect="1" noChangeArrowheads="1"/>
          </p:cNvPicPr>
          <p:nvPr/>
        </p:nvPicPr>
        <p:blipFill>
          <a:blip r:embed="rId2" cstate="print"/>
          <a:srcRect/>
          <a:stretch>
            <a:fillRect/>
          </a:stretch>
        </p:blipFill>
        <p:spPr bwMode="auto">
          <a:xfrm>
            <a:off x="920750" y="1357313"/>
            <a:ext cx="5548313" cy="4514850"/>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r>
              <a:rPr lang="en-US" b="1"/>
              <a:t>DRILL DOWN</a:t>
            </a:r>
          </a:p>
        </p:txBody>
      </p:sp>
      <p:sp>
        <p:nvSpPr>
          <p:cNvPr id="393219" name="Rectangle 3"/>
          <p:cNvSpPr>
            <a:spLocks noGrp="1" noChangeArrowheads="1"/>
          </p:cNvSpPr>
          <p:nvPr>
            <p:ph type="body" sz="half" idx="1"/>
          </p:nvPr>
        </p:nvSpPr>
        <p:spPr/>
        <p:txBody>
          <a:bodyPr/>
          <a:lstStyle/>
          <a:p>
            <a:pPr>
              <a:buFont typeface="Wingdings" pitchFamily="2" charset="2"/>
              <a:buNone/>
            </a:pPr>
            <a:endParaRPr lang="en-US" sz="2200"/>
          </a:p>
          <a:p>
            <a:endParaRPr lang="en-US" sz="2200"/>
          </a:p>
          <a:p>
            <a:r>
              <a:rPr lang="en-US" sz="2200" b="1"/>
              <a:t>REAL PROPERTY</a:t>
            </a:r>
          </a:p>
          <a:p>
            <a:pPr>
              <a:buFont typeface="Wingdings" pitchFamily="2" charset="2"/>
              <a:buNone/>
            </a:pPr>
            <a:endParaRPr lang="en-US" sz="2200" b="1"/>
          </a:p>
          <a:p>
            <a:r>
              <a:rPr lang="en-US" sz="2200" b="1"/>
              <a:t>EXPANSION, REDEVELOPMENT OR REUSE</a:t>
            </a:r>
          </a:p>
          <a:p>
            <a:endParaRPr lang="en-US" sz="2200" b="1"/>
          </a:p>
          <a:p>
            <a:r>
              <a:rPr lang="en-US" sz="2200" b="1"/>
              <a:t>POTENTIAL TO CONTAIN</a:t>
            </a:r>
            <a:r>
              <a:rPr lang="en-US" sz="2200"/>
              <a:t> </a:t>
            </a:r>
          </a:p>
          <a:p>
            <a:pPr lvl="1">
              <a:buFont typeface="Wingdings" pitchFamily="2" charset="2"/>
              <a:buNone/>
            </a:pPr>
            <a:r>
              <a:rPr lang="en-US" b="1" i="1">
                <a:latin typeface="Bookman Old Style" pitchFamily="18" charset="0"/>
              </a:rPr>
              <a:t>CONTAMINATION</a:t>
            </a:r>
          </a:p>
        </p:txBody>
      </p:sp>
      <p:pic>
        <p:nvPicPr>
          <p:cNvPr id="393220" name="Picture 4"/>
          <p:cNvPicPr>
            <a:picLocks noGrp="1" noChangeAspect="1" noChangeArrowheads="1"/>
          </p:cNvPicPr>
          <p:nvPr>
            <p:ph type="clipArt" sz="half" idx="2"/>
          </p:nvPr>
        </p:nvPicPr>
        <p:blipFill>
          <a:blip r:embed="rId2" cstate="print"/>
          <a:srcRect/>
          <a:stretch>
            <a:fillRect/>
          </a:stretch>
        </p:blipFill>
        <p:spPr>
          <a:xfrm>
            <a:off x="5357813" y="1211263"/>
            <a:ext cx="3014662" cy="4889500"/>
          </a:xfrm>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a:xfrm>
            <a:off x="293688" y="0"/>
            <a:ext cx="8347075" cy="935038"/>
          </a:xfrm>
          <a:noFill/>
          <a:ln/>
        </p:spPr>
        <p:txBody>
          <a:bodyPr lIns="90488" tIns="44450" rIns="90488" bIns="44450" anchor="b"/>
          <a:lstStyle/>
          <a:p>
            <a:r>
              <a:rPr lang="en-US" b="1"/>
              <a:t>Brownfield Redevelopment 			What’s all the Hype?</a:t>
            </a:r>
          </a:p>
        </p:txBody>
      </p:sp>
      <p:sp>
        <p:nvSpPr>
          <p:cNvPr id="372739" name="Rectangle 3"/>
          <p:cNvSpPr>
            <a:spLocks noGrp="1" noChangeArrowheads="1"/>
          </p:cNvSpPr>
          <p:nvPr>
            <p:ph type="body" idx="1"/>
          </p:nvPr>
        </p:nvSpPr>
        <p:spPr>
          <a:xfrm>
            <a:off x="762000" y="1050925"/>
            <a:ext cx="8086725" cy="5049838"/>
          </a:xfrm>
          <a:noFill/>
          <a:ln/>
        </p:spPr>
        <p:txBody>
          <a:bodyPr lIns="90488" tIns="44450" rIns="90488" bIns="44450"/>
          <a:lstStyle/>
          <a:p>
            <a:pPr>
              <a:lnSpc>
                <a:spcPct val="90000"/>
              </a:lnSpc>
              <a:buFont typeface="Wingdings" pitchFamily="2" charset="2"/>
              <a:buNone/>
            </a:pPr>
            <a:r>
              <a:rPr lang="en-US" b="1"/>
              <a:t>EXPANSION, REUSE, OR REDEVELOPMENT OF</a:t>
            </a:r>
          </a:p>
          <a:p>
            <a:pPr>
              <a:lnSpc>
                <a:spcPct val="90000"/>
              </a:lnSpc>
              <a:buFont typeface="Wingdings" pitchFamily="2" charset="2"/>
              <a:buNone/>
            </a:pPr>
            <a:r>
              <a:rPr lang="en-US" b="1"/>
              <a:t>BROWNFIELD SITES</a:t>
            </a:r>
            <a:r>
              <a:rPr lang="en-US"/>
              <a:t>:</a:t>
            </a:r>
            <a:r>
              <a:rPr lang="en-US" sz="2000"/>
              <a:t> </a:t>
            </a:r>
          </a:p>
          <a:p>
            <a:pPr>
              <a:lnSpc>
                <a:spcPct val="90000"/>
              </a:lnSpc>
            </a:pPr>
            <a:endParaRPr lang="en-US" sz="2000"/>
          </a:p>
          <a:p>
            <a:pPr>
              <a:lnSpc>
                <a:spcPct val="90000"/>
              </a:lnSpc>
            </a:pPr>
            <a:r>
              <a:rPr lang="en-US" sz="2000" b="1"/>
              <a:t>Increase (RENEWS) property value and local tax base </a:t>
            </a:r>
          </a:p>
          <a:p>
            <a:pPr>
              <a:lnSpc>
                <a:spcPct val="90000"/>
              </a:lnSpc>
            </a:pPr>
            <a:endParaRPr lang="en-US" sz="2000" b="1"/>
          </a:p>
          <a:p>
            <a:pPr>
              <a:lnSpc>
                <a:spcPct val="90000"/>
              </a:lnSpc>
            </a:pPr>
            <a:r>
              <a:rPr lang="en-US" sz="2000" b="1"/>
              <a:t>Reduce the need to develop greenfields</a:t>
            </a:r>
          </a:p>
          <a:p>
            <a:pPr>
              <a:lnSpc>
                <a:spcPct val="90000"/>
              </a:lnSpc>
            </a:pPr>
            <a:endParaRPr lang="en-US" sz="2000" b="1"/>
          </a:p>
          <a:p>
            <a:pPr>
              <a:lnSpc>
                <a:spcPct val="90000"/>
              </a:lnSpc>
            </a:pPr>
            <a:r>
              <a:rPr lang="en-US" sz="2000" b="1"/>
              <a:t>Uses existing infrastructure (cost savings)</a:t>
            </a:r>
          </a:p>
          <a:p>
            <a:pPr>
              <a:lnSpc>
                <a:spcPct val="90000"/>
              </a:lnSpc>
            </a:pPr>
            <a:endParaRPr lang="en-US" sz="2000" b="1"/>
          </a:p>
          <a:p>
            <a:pPr>
              <a:lnSpc>
                <a:spcPct val="90000"/>
              </a:lnSpc>
            </a:pPr>
            <a:r>
              <a:rPr lang="en-US" sz="2000" b="1"/>
              <a:t>Mitigates public health and safety concerns</a:t>
            </a:r>
          </a:p>
          <a:p>
            <a:pPr>
              <a:lnSpc>
                <a:spcPct val="90000"/>
              </a:lnSpc>
            </a:pPr>
            <a:endParaRPr lang="en-US" sz="2000" b="1"/>
          </a:p>
          <a:p>
            <a:pPr>
              <a:lnSpc>
                <a:spcPct val="90000"/>
              </a:lnSpc>
            </a:pPr>
            <a:r>
              <a:rPr lang="en-US" sz="2000" b="1"/>
              <a:t>Improves the community image</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p:txBody>
          <a:bodyPr/>
          <a:lstStyle/>
          <a:p>
            <a:r>
              <a:rPr lang="en-US"/>
              <a:t>BROWNFIELD? GREENWAYS, TRAILS</a:t>
            </a:r>
          </a:p>
        </p:txBody>
      </p:sp>
      <p:pic>
        <p:nvPicPr>
          <p:cNvPr id="428035" name="Picture 3"/>
          <p:cNvPicPr>
            <a:picLocks noChangeAspect="1" noChangeArrowheads="1"/>
          </p:cNvPicPr>
          <p:nvPr>
            <p:ph type="body" idx="1"/>
          </p:nvPr>
        </p:nvPicPr>
        <p:blipFill>
          <a:blip r:embed="rId2" cstate="print"/>
          <a:srcRect l="3149" r="6750"/>
          <a:stretch>
            <a:fillRect/>
          </a:stretch>
        </p:blipFill>
        <p:spPr>
          <a:xfrm>
            <a:off x="3268663" y="950913"/>
            <a:ext cx="5875337" cy="4889500"/>
          </a:xfrm>
          <a:noFill/>
          <a:ln/>
        </p:spPr>
      </p:pic>
      <p:sp>
        <p:nvSpPr>
          <p:cNvPr id="428036" name="Text Box 4"/>
          <p:cNvSpPr txBox="1">
            <a:spLocks noChangeArrowheads="1"/>
          </p:cNvSpPr>
          <p:nvPr/>
        </p:nvSpPr>
        <p:spPr bwMode="auto">
          <a:xfrm>
            <a:off x="1089025" y="4049713"/>
            <a:ext cx="4832350" cy="457200"/>
          </a:xfrm>
          <a:prstGeom prst="rect">
            <a:avLst/>
          </a:prstGeom>
          <a:noFill/>
          <a:ln w="9525">
            <a:noFill/>
            <a:miter lim="800000"/>
            <a:headEnd/>
            <a:tailEnd/>
          </a:ln>
          <a:effectLst/>
        </p:spPr>
        <p:txBody>
          <a:bodyPr>
            <a:spAutoFit/>
          </a:bodyPr>
          <a:lstStyle/>
          <a:p>
            <a:pPr>
              <a:spcBef>
                <a:spcPct val="50000"/>
              </a:spcBef>
            </a:pPr>
            <a:endParaRPr lang="en-US"/>
          </a:p>
        </p:txBody>
      </p:sp>
      <p:sp>
        <p:nvSpPr>
          <p:cNvPr id="428037" name="Text Box 5"/>
          <p:cNvSpPr txBox="1">
            <a:spLocks noChangeArrowheads="1"/>
          </p:cNvSpPr>
          <p:nvPr/>
        </p:nvSpPr>
        <p:spPr bwMode="auto">
          <a:xfrm>
            <a:off x="288925" y="2481263"/>
            <a:ext cx="5256213" cy="4108450"/>
          </a:xfrm>
          <a:prstGeom prst="rect">
            <a:avLst/>
          </a:prstGeom>
          <a:noFill/>
          <a:ln w="9525">
            <a:noFill/>
            <a:miter lim="800000"/>
            <a:headEnd/>
            <a:tailEnd/>
          </a:ln>
          <a:effectLst/>
        </p:spPr>
        <p:txBody>
          <a:bodyPr>
            <a:spAutoFit/>
          </a:bodyPr>
          <a:lstStyle/>
          <a:p>
            <a:pPr>
              <a:spcBef>
                <a:spcPct val="50000"/>
              </a:spcBef>
            </a:pPr>
            <a:r>
              <a:rPr lang="en-US" b="1"/>
              <a:t>REAL PROPERTY? </a:t>
            </a:r>
          </a:p>
          <a:p>
            <a:pPr>
              <a:spcBef>
                <a:spcPct val="50000"/>
              </a:spcBef>
            </a:pPr>
            <a:endParaRPr lang="en-US" b="1"/>
          </a:p>
          <a:p>
            <a:pPr>
              <a:spcBef>
                <a:spcPct val="50000"/>
              </a:spcBef>
            </a:pPr>
            <a:r>
              <a:rPr lang="en-US" b="1"/>
              <a:t>POTENTIAL FOR CONTAMINATION? </a:t>
            </a:r>
          </a:p>
          <a:p>
            <a:pPr>
              <a:spcBef>
                <a:spcPct val="50000"/>
              </a:spcBef>
            </a:pPr>
            <a:endParaRPr lang="en-US" b="1"/>
          </a:p>
          <a:p>
            <a:pPr>
              <a:spcBef>
                <a:spcPct val="50000"/>
              </a:spcBef>
            </a:pPr>
            <a:r>
              <a:rPr lang="en-US" b="1"/>
              <a:t>REUSE?</a:t>
            </a:r>
          </a:p>
          <a:p>
            <a:pPr>
              <a:spcBef>
                <a:spcPct val="50000"/>
              </a:spcBef>
            </a:pPr>
            <a:endParaRPr lang="en-US" b="1"/>
          </a:p>
          <a:p>
            <a:pPr>
              <a:spcBef>
                <a:spcPct val="50000"/>
              </a:spcBef>
            </a:pPr>
            <a:r>
              <a:rPr lang="en-US" b="1"/>
              <a:t>LOGICAL STAKEHOLDERS?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2" descr="abandoned gas station sites (Troy, In)"/>
          <p:cNvPicPr>
            <a:picLocks noChangeAspect="1" noChangeArrowheads="1"/>
          </p:cNvPicPr>
          <p:nvPr/>
        </p:nvPicPr>
        <p:blipFill>
          <a:blip r:embed="rId2" cstate="print"/>
          <a:srcRect/>
          <a:stretch>
            <a:fillRect/>
          </a:stretch>
        </p:blipFill>
        <p:spPr bwMode="auto">
          <a:xfrm>
            <a:off x="4154488" y="1354138"/>
            <a:ext cx="4989512" cy="4608512"/>
          </a:xfrm>
          <a:prstGeom prst="rect">
            <a:avLst/>
          </a:prstGeom>
          <a:noFill/>
        </p:spPr>
      </p:pic>
      <p:sp>
        <p:nvSpPr>
          <p:cNvPr id="429059" name="Rectangle 3"/>
          <p:cNvSpPr>
            <a:spLocks noGrp="1" noChangeArrowheads="1"/>
          </p:cNvSpPr>
          <p:nvPr>
            <p:ph type="title"/>
          </p:nvPr>
        </p:nvSpPr>
        <p:spPr/>
        <p:txBody>
          <a:bodyPr/>
          <a:lstStyle/>
          <a:p>
            <a:r>
              <a:rPr lang="en-US" sz="2400" b="1"/>
              <a:t>REAL PROPERTY, POTENTIAL FOR CONTAMINATION</a:t>
            </a:r>
            <a:r>
              <a:rPr lang="en-US" sz="2400"/>
              <a:t/>
            </a:r>
            <a:br>
              <a:rPr lang="en-US" sz="2400"/>
            </a:br>
            <a:endParaRPr lang="en-US" sz="2400"/>
          </a:p>
        </p:txBody>
      </p:sp>
      <p:sp>
        <p:nvSpPr>
          <p:cNvPr id="429060" name="Rectangle 4"/>
          <p:cNvSpPr>
            <a:spLocks noGrp="1" noChangeArrowheads="1"/>
          </p:cNvSpPr>
          <p:nvPr>
            <p:ph type="body" sz="half" idx="1"/>
          </p:nvPr>
        </p:nvSpPr>
        <p:spPr/>
        <p:txBody>
          <a:bodyPr/>
          <a:lstStyle/>
          <a:p>
            <a:pPr>
              <a:buFont typeface="Wingdings" pitchFamily="2" charset="2"/>
              <a:buNone/>
            </a:pPr>
            <a:endParaRPr lang="en-US" sz="2200"/>
          </a:p>
          <a:p>
            <a:endParaRPr lang="en-US" sz="2200"/>
          </a:p>
          <a:p>
            <a:pPr>
              <a:buFont typeface="Wingdings" pitchFamily="2" charset="2"/>
              <a:buNone/>
            </a:pPr>
            <a:r>
              <a:rPr lang="en-US" sz="2200" b="1"/>
              <a:t>EXPANSION,</a:t>
            </a:r>
          </a:p>
          <a:p>
            <a:pPr>
              <a:buFont typeface="Wingdings" pitchFamily="2" charset="2"/>
              <a:buNone/>
            </a:pPr>
            <a:endParaRPr lang="en-US" sz="2200" b="1"/>
          </a:p>
          <a:p>
            <a:pPr>
              <a:buFont typeface="Wingdings" pitchFamily="2" charset="2"/>
              <a:buNone/>
            </a:pPr>
            <a:r>
              <a:rPr lang="en-US" sz="2200" b="1"/>
              <a:t>REUSE</a:t>
            </a:r>
          </a:p>
          <a:p>
            <a:pPr>
              <a:buFont typeface="Wingdings" pitchFamily="2" charset="2"/>
              <a:buNone/>
            </a:pPr>
            <a:endParaRPr lang="en-US" sz="2200" b="1"/>
          </a:p>
          <a:p>
            <a:pPr>
              <a:buFont typeface="Wingdings" pitchFamily="2" charset="2"/>
              <a:buNone/>
            </a:pPr>
            <a:r>
              <a:rPr lang="en-US" sz="2200" b="1"/>
              <a:t>REDEVELOPMENT </a:t>
            </a:r>
          </a:p>
          <a:p>
            <a:pPr>
              <a:buFont typeface="Wingdings" pitchFamily="2" charset="2"/>
              <a:buNone/>
            </a:pPr>
            <a:r>
              <a:rPr lang="en-US" sz="2200" b="1"/>
              <a:t>PLAN??? </a:t>
            </a:r>
          </a:p>
        </p:txBody>
      </p:sp>
      <p:sp>
        <p:nvSpPr>
          <p:cNvPr id="429061" name="Rectangle 5"/>
          <p:cNvSpPr>
            <a:spLocks noGrp="1" noChangeArrowheads="1"/>
          </p:cNvSpPr>
          <p:nvPr>
            <p:ph sz="half" idx="2"/>
          </p:nvPr>
        </p:nvSpPr>
        <p:spPr>
          <a:xfrm>
            <a:off x="3952875" y="1211263"/>
            <a:ext cx="4895850" cy="4889500"/>
          </a:xfrm>
        </p:spPr>
        <p:txBody>
          <a:bodyPr/>
          <a:lstStyle/>
          <a:p>
            <a:endParaRPr lang="en-US" sz="220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p:txBody>
          <a:bodyPr/>
          <a:lstStyle/>
          <a:p>
            <a:r>
              <a:rPr lang="en-US" sz="2400"/>
              <a:t>ABANDONED BUILDING NEXT TO COMMUNITY HOUSING PROJECT</a:t>
            </a:r>
          </a:p>
        </p:txBody>
      </p:sp>
      <p:sp>
        <p:nvSpPr>
          <p:cNvPr id="430083" name="Rectangle 3"/>
          <p:cNvSpPr>
            <a:spLocks noGrp="1" noChangeArrowheads="1"/>
          </p:cNvSpPr>
          <p:nvPr>
            <p:ph type="body" sz="half" idx="1"/>
          </p:nvPr>
        </p:nvSpPr>
        <p:spPr>
          <a:xfrm>
            <a:off x="355600" y="1471613"/>
            <a:ext cx="3967163" cy="4889500"/>
          </a:xfrm>
          <a:solidFill>
            <a:schemeClr val="tx2"/>
          </a:solidFill>
        </p:spPr>
        <p:txBody>
          <a:bodyPr/>
          <a:lstStyle/>
          <a:p>
            <a:pPr>
              <a:buFont typeface="Wingdings" pitchFamily="2" charset="2"/>
              <a:buNone/>
            </a:pPr>
            <a:endParaRPr lang="en-US" sz="2200"/>
          </a:p>
          <a:p>
            <a:pPr>
              <a:buFont typeface="Wingdings" pitchFamily="2" charset="2"/>
              <a:buChar char="ü"/>
            </a:pPr>
            <a:r>
              <a:rPr lang="en-US" sz="2200"/>
              <a:t>POTENTIAL FOR</a:t>
            </a:r>
          </a:p>
          <a:p>
            <a:pPr>
              <a:buFont typeface="Wingdings" pitchFamily="2" charset="2"/>
              <a:buNone/>
            </a:pPr>
            <a:r>
              <a:rPr lang="en-US" sz="2200"/>
              <a:t>CONTAMINATION</a:t>
            </a:r>
          </a:p>
          <a:p>
            <a:pPr>
              <a:buFont typeface="Wingdings" pitchFamily="2" charset="2"/>
              <a:buChar char="ü"/>
            </a:pPr>
            <a:endParaRPr lang="en-US" sz="2200"/>
          </a:p>
          <a:p>
            <a:pPr>
              <a:buFont typeface="Wingdings" pitchFamily="2" charset="2"/>
              <a:buChar char="ü"/>
            </a:pPr>
            <a:r>
              <a:rPr lang="en-US" sz="2200"/>
              <a:t>REAL PROPERTY?</a:t>
            </a:r>
          </a:p>
          <a:p>
            <a:pPr>
              <a:buFont typeface="Wingdings" pitchFamily="2" charset="2"/>
              <a:buNone/>
            </a:pPr>
            <a:endParaRPr lang="en-US" sz="2200"/>
          </a:p>
          <a:p>
            <a:pPr>
              <a:buFont typeface="Wingdings" pitchFamily="2" charset="2"/>
              <a:buChar char="ü"/>
            </a:pPr>
            <a:r>
              <a:rPr lang="en-US" sz="2200"/>
              <a:t>REUSE?</a:t>
            </a:r>
          </a:p>
          <a:p>
            <a:pPr>
              <a:buFont typeface="Wingdings" pitchFamily="2" charset="2"/>
              <a:buNone/>
            </a:pPr>
            <a:endParaRPr lang="en-US" sz="2200"/>
          </a:p>
          <a:p>
            <a:pPr>
              <a:buFont typeface="Wingdings" pitchFamily="2" charset="2"/>
              <a:buChar char="ü"/>
            </a:pPr>
            <a:r>
              <a:rPr lang="en-US" sz="2200"/>
              <a:t>STAKEHOLDERS?</a:t>
            </a:r>
          </a:p>
          <a:p>
            <a:pPr>
              <a:buFont typeface="Wingdings" pitchFamily="2" charset="2"/>
              <a:buChar char="Ø"/>
            </a:pPr>
            <a:endParaRPr lang="en-US" sz="2200"/>
          </a:p>
        </p:txBody>
      </p:sp>
      <p:sp>
        <p:nvSpPr>
          <p:cNvPr id="430084" name="Rectangle 4"/>
          <p:cNvSpPr>
            <a:spLocks noGrp="1" noChangeArrowheads="1"/>
          </p:cNvSpPr>
          <p:nvPr>
            <p:ph sz="half" idx="2"/>
          </p:nvPr>
        </p:nvSpPr>
        <p:spPr/>
        <p:txBody>
          <a:bodyPr/>
          <a:lstStyle/>
          <a:p>
            <a:endParaRPr lang="en-US" sz="2200"/>
          </a:p>
        </p:txBody>
      </p:sp>
      <p:pic>
        <p:nvPicPr>
          <p:cNvPr id="430085" name="Picture 5" descr="IMG_0746"/>
          <p:cNvPicPr>
            <a:picLocks noChangeAspect="1" noChangeArrowheads="1"/>
          </p:cNvPicPr>
          <p:nvPr/>
        </p:nvPicPr>
        <p:blipFill>
          <a:blip r:embed="rId2" cstate="print"/>
          <a:srcRect l="4474" r="3835"/>
          <a:stretch>
            <a:fillRect/>
          </a:stretch>
        </p:blipFill>
        <p:spPr bwMode="auto">
          <a:xfrm>
            <a:off x="3403600" y="1360488"/>
            <a:ext cx="5740400" cy="4695825"/>
          </a:xfrm>
          <a:prstGeom prst="rect">
            <a:avLst/>
          </a:prstGeo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Picture 2" descr="IMG_0708"/>
          <p:cNvPicPr>
            <a:picLocks noChangeAspect="1" noChangeArrowheads="1"/>
          </p:cNvPicPr>
          <p:nvPr/>
        </p:nvPicPr>
        <p:blipFill>
          <a:blip r:embed="rId2" cstate="print"/>
          <a:srcRect l="2557" t="5966" r="2557" b="3409"/>
          <a:stretch>
            <a:fillRect/>
          </a:stretch>
        </p:blipFill>
        <p:spPr bwMode="auto">
          <a:xfrm>
            <a:off x="2454275" y="1292225"/>
            <a:ext cx="6315075" cy="4522788"/>
          </a:xfrm>
          <a:prstGeom prst="rect">
            <a:avLst/>
          </a:prstGeom>
          <a:noFill/>
        </p:spPr>
      </p:pic>
      <p:sp>
        <p:nvSpPr>
          <p:cNvPr id="431107" name="Rectangle 3"/>
          <p:cNvSpPr>
            <a:spLocks noGrp="1" noChangeArrowheads="1"/>
          </p:cNvSpPr>
          <p:nvPr>
            <p:ph type="title"/>
          </p:nvPr>
        </p:nvSpPr>
        <p:spPr/>
        <p:txBody>
          <a:bodyPr/>
          <a:lstStyle/>
          <a:p>
            <a:r>
              <a:rPr lang="en-US"/>
              <a:t>OLD SCHOOL  </a:t>
            </a:r>
          </a:p>
        </p:txBody>
      </p:sp>
      <p:sp>
        <p:nvSpPr>
          <p:cNvPr id="431108" name="Rectangle 4"/>
          <p:cNvSpPr>
            <a:spLocks noGrp="1" noChangeArrowheads="1"/>
          </p:cNvSpPr>
          <p:nvPr>
            <p:ph type="body" sz="half" idx="1"/>
          </p:nvPr>
        </p:nvSpPr>
        <p:spPr>
          <a:xfrm>
            <a:off x="341313" y="1211263"/>
            <a:ext cx="2995612" cy="4889500"/>
          </a:xfrm>
          <a:solidFill>
            <a:schemeClr val="tx2"/>
          </a:solidFill>
        </p:spPr>
        <p:txBody>
          <a:bodyPr/>
          <a:lstStyle/>
          <a:p>
            <a:pPr>
              <a:buFont typeface="Wingdings" pitchFamily="2" charset="2"/>
              <a:buChar char="ü"/>
            </a:pPr>
            <a:r>
              <a:rPr lang="en-US" sz="2200" b="1"/>
              <a:t>REAL PROPERTY</a:t>
            </a:r>
          </a:p>
          <a:p>
            <a:pPr>
              <a:buFont typeface="Wingdings" pitchFamily="2" charset="2"/>
              <a:buChar char="ü"/>
            </a:pPr>
            <a:endParaRPr lang="en-US" sz="2200" b="1"/>
          </a:p>
          <a:p>
            <a:pPr>
              <a:buFont typeface="Wingdings" pitchFamily="2" charset="2"/>
              <a:buChar char="ü"/>
            </a:pPr>
            <a:r>
              <a:rPr lang="en-US" sz="2200" b="1"/>
              <a:t>POTENTIAL FOR</a:t>
            </a:r>
          </a:p>
          <a:p>
            <a:pPr>
              <a:buFont typeface="Wingdings" pitchFamily="2" charset="2"/>
              <a:buChar char="ü"/>
            </a:pPr>
            <a:r>
              <a:rPr lang="en-US" sz="2200" b="1"/>
              <a:t>CONTAMINATION</a:t>
            </a:r>
          </a:p>
          <a:p>
            <a:pPr>
              <a:buFont typeface="Wingdings" pitchFamily="2" charset="2"/>
              <a:buChar char="ü"/>
            </a:pPr>
            <a:endParaRPr lang="en-US" sz="2200" b="1"/>
          </a:p>
          <a:p>
            <a:pPr>
              <a:buFont typeface="Wingdings" pitchFamily="2" charset="2"/>
              <a:buChar char="ü"/>
            </a:pPr>
            <a:r>
              <a:rPr lang="en-US" sz="2200" b="1"/>
              <a:t>REUSE PLAN?</a:t>
            </a:r>
          </a:p>
        </p:txBody>
      </p:sp>
      <p:sp>
        <p:nvSpPr>
          <p:cNvPr id="431109" name="Rectangle 5"/>
          <p:cNvSpPr>
            <a:spLocks noGrp="1" noChangeArrowheads="1"/>
          </p:cNvSpPr>
          <p:nvPr>
            <p:ph sz="half" idx="2"/>
          </p:nvPr>
        </p:nvSpPr>
        <p:spPr/>
        <p:txBody>
          <a:bodyPr/>
          <a:lstStyle/>
          <a:p>
            <a:endParaRPr lang="en-US" sz="220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p:txBody>
          <a:bodyPr/>
          <a:lstStyle/>
          <a:p>
            <a:r>
              <a:rPr lang="en-US"/>
              <a:t>HISTORIC CITY JAIL—BROWNFIELD???</a:t>
            </a:r>
          </a:p>
        </p:txBody>
      </p:sp>
      <p:sp>
        <p:nvSpPr>
          <p:cNvPr id="432131" name="Rectangle 3"/>
          <p:cNvSpPr>
            <a:spLocks noGrp="1" noChangeArrowheads="1"/>
          </p:cNvSpPr>
          <p:nvPr>
            <p:ph sz="half" idx="1"/>
          </p:nvPr>
        </p:nvSpPr>
        <p:spPr/>
        <p:txBody>
          <a:bodyPr/>
          <a:lstStyle/>
          <a:p>
            <a:endParaRPr lang="en-US" sz="2200"/>
          </a:p>
        </p:txBody>
      </p:sp>
      <p:sp>
        <p:nvSpPr>
          <p:cNvPr id="432132" name="Rectangle 4"/>
          <p:cNvSpPr>
            <a:spLocks noGrp="1" noChangeArrowheads="1"/>
          </p:cNvSpPr>
          <p:nvPr>
            <p:ph type="body" sz="half" idx="2"/>
          </p:nvPr>
        </p:nvSpPr>
        <p:spPr>
          <a:xfrm>
            <a:off x="5680075" y="1211263"/>
            <a:ext cx="3168650" cy="4889500"/>
          </a:xfrm>
        </p:spPr>
        <p:txBody>
          <a:bodyPr/>
          <a:lstStyle/>
          <a:p>
            <a:pPr>
              <a:buFont typeface="Wingdings" pitchFamily="2" charset="2"/>
              <a:buChar char="ü"/>
            </a:pPr>
            <a:r>
              <a:rPr lang="en-US" sz="2200"/>
              <a:t>REAL PROPERTY</a:t>
            </a:r>
          </a:p>
          <a:p>
            <a:pPr>
              <a:buFont typeface="Wingdings" pitchFamily="2" charset="2"/>
              <a:buChar char="ü"/>
            </a:pPr>
            <a:endParaRPr lang="en-US" sz="2200"/>
          </a:p>
          <a:p>
            <a:pPr>
              <a:buFont typeface="Wingdings" pitchFamily="2" charset="2"/>
              <a:buChar char="ü"/>
            </a:pPr>
            <a:r>
              <a:rPr lang="en-US" sz="2200"/>
              <a:t>REUSE PLAN</a:t>
            </a:r>
          </a:p>
          <a:p>
            <a:pPr>
              <a:buFont typeface="Wingdings" pitchFamily="2" charset="2"/>
              <a:buChar char="ü"/>
            </a:pPr>
            <a:endParaRPr lang="en-US" sz="2200"/>
          </a:p>
          <a:p>
            <a:pPr>
              <a:buFont typeface="Wingdings" pitchFamily="2" charset="2"/>
              <a:buChar char="ü"/>
            </a:pPr>
            <a:r>
              <a:rPr lang="en-US" sz="2200"/>
              <a:t>POTENTIAL FOR CONTAMINATION</a:t>
            </a:r>
          </a:p>
          <a:p>
            <a:pPr>
              <a:buFont typeface="Wingdings" pitchFamily="2" charset="2"/>
              <a:buChar char="ü"/>
            </a:pPr>
            <a:endParaRPr lang="en-US" sz="2200"/>
          </a:p>
          <a:p>
            <a:endParaRPr lang="en-US" sz="2200"/>
          </a:p>
        </p:txBody>
      </p:sp>
      <p:pic>
        <p:nvPicPr>
          <p:cNvPr id="432133" name="Picture 5" descr="IMG_0721"/>
          <p:cNvPicPr>
            <a:picLocks noChangeAspect="1" noChangeArrowheads="1"/>
          </p:cNvPicPr>
          <p:nvPr/>
        </p:nvPicPr>
        <p:blipFill>
          <a:blip r:embed="rId2" cstate="print"/>
          <a:srcRect l="8310" r="6392" b="9375"/>
          <a:stretch>
            <a:fillRect/>
          </a:stretch>
        </p:blipFill>
        <p:spPr bwMode="auto">
          <a:xfrm>
            <a:off x="0" y="1446213"/>
            <a:ext cx="5653088" cy="4503737"/>
          </a:xfrm>
          <a:prstGeom prst="rect">
            <a:avLst/>
          </a:prstGeom>
          <a:noFill/>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p:txBody>
          <a:bodyPr/>
          <a:lstStyle/>
          <a:p>
            <a:r>
              <a:rPr lang="en-US" b="1"/>
              <a:t>OLD GRADE SCHOOL—BROWNFIELD??</a:t>
            </a:r>
          </a:p>
        </p:txBody>
      </p:sp>
      <p:sp>
        <p:nvSpPr>
          <p:cNvPr id="433155" name="Rectangle 3"/>
          <p:cNvSpPr>
            <a:spLocks noGrp="1" noChangeArrowheads="1"/>
          </p:cNvSpPr>
          <p:nvPr>
            <p:ph type="body" sz="half" idx="1"/>
          </p:nvPr>
        </p:nvSpPr>
        <p:spPr>
          <a:xfrm>
            <a:off x="254000" y="1762125"/>
            <a:ext cx="3589338" cy="4338638"/>
          </a:xfrm>
        </p:spPr>
        <p:txBody>
          <a:bodyPr/>
          <a:lstStyle/>
          <a:p>
            <a:pPr>
              <a:buFont typeface="Wingdings" pitchFamily="2" charset="2"/>
              <a:buChar char="ü"/>
            </a:pPr>
            <a:r>
              <a:rPr lang="en-US" sz="2200" b="1"/>
              <a:t>REAL PROPERTY</a:t>
            </a:r>
          </a:p>
          <a:p>
            <a:pPr>
              <a:buFont typeface="Wingdings" pitchFamily="2" charset="2"/>
              <a:buChar char="ü"/>
            </a:pPr>
            <a:endParaRPr lang="en-US" sz="2200" b="1"/>
          </a:p>
          <a:p>
            <a:pPr>
              <a:buFont typeface="Wingdings" pitchFamily="2" charset="2"/>
              <a:buChar char="ü"/>
            </a:pPr>
            <a:endParaRPr lang="en-US" sz="2200" b="1"/>
          </a:p>
          <a:p>
            <a:pPr>
              <a:buFont typeface="Wingdings" pitchFamily="2" charset="2"/>
              <a:buChar char="ü"/>
            </a:pPr>
            <a:r>
              <a:rPr lang="en-US" sz="2200" b="1"/>
              <a:t>POTENTIAL CONTAMINATION</a:t>
            </a:r>
          </a:p>
          <a:p>
            <a:pPr>
              <a:buFont typeface="Wingdings" pitchFamily="2" charset="2"/>
              <a:buChar char="ü"/>
            </a:pPr>
            <a:endParaRPr lang="en-US" sz="2200" b="1"/>
          </a:p>
          <a:p>
            <a:pPr>
              <a:buFont typeface="Wingdings" pitchFamily="2" charset="2"/>
              <a:buChar char="ü"/>
            </a:pPr>
            <a:endParaRPr lang="en-US" sz="2200" b="1"/>
          </a:p>
          <a:p>
            <a:pPr>
              <a:buFont typeface="Wingdings" pitchFamily="2" charset="2"/>
              <a:buChar char="ü"/>
            </a:pPr>
            <a:r>
              <a:rPr lang="en-US" sz="2200" b="1"/>
              <a:t>REUSE PLAN?</a:t>
            </a:r>
          </a:p>
        </p:txBody>
      </p:sp>
      <p:pic>
        <p:nvPicPr>
          <p:cNvPr id="433156" name="Picture 4" descr="IMG_0128"/>
          <p:cNvPicPr>
            <a:picLocks noChangeAspect="1" noChangeArrowheads="1"/>
          </p:cNvPicPr>
          <p:nvPr>
            <p:ph sz="half" idx="2"/>
          </p:nvPr>
        </p:nvPicPr>
        <p:blipFill>
          <a:blip r:embed="rId2" cstate="print"/>
          <a:srcRect r="7031"/>
          <a:stretch>
            <a:fillRect/>
          </a:stretch>
        </p:blipFill>
        <p:spPr>
          <a:xfrm>
            <a:off x="3535363" y="1398588"/>
            <a:ext cx="5608637" cy="4522787"/>
          </a:xfrm>
          <a:noFill/>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p:txBody>
          <a:bodyPr/>
          <a:lstStyle/>
          <a:p>
            <a:r>
              <a:rPr lang="en-US"/>
              <a:t>MAIN STREET BUILDINGS—BROWNFIELD?</a:t>
            </a:r>
          </a:p>
        </p:txBody>
      </p:sp>
      <p:sp>
        <p:nvSpPr>
          <p:cNvPr id="434179" name="Rectangle 3"/>
          <p:cNvSpPr>
            <a:spLocks noGrp="1" noChangeArrowheads="1"/>
          </p:cNvSpPr>
          <p:nvPr>
            <p:ph type="body" sz="half" idx="2"/>
          </p:nvPr>
        </p:nvSpPr>
        <p:spPr>
          <a:xfrm>
            <a:off x="762000" y="5083175"/>
            <a:ext cx="8086725" cy="1554163"/>
          </a:xfrm>
        </p:spPr>
        <p:txBody>
          <a:bodyPr/>
          <a:lstStyle/>
          <a:p>
            <a:pPr>
              <a:buFont typeface="Wingdings" pitchFamily="2" charset="2"/>
              <a:buChar char="ü"/>
            </a:pPr>
            <a:r>
              <a:rPr lang="en-US" sz="2200"/>
              <a:t>REAL PROPERTY</a:t>
            </a:r>
          </a:p>
          <a:p>
            <a:pPr>
              <a:buFont typeface="Wingdings" pitchFamily="2" charset="2"/>
              <a:buChar char="ü"/>
            </a:pPr>
            <a:r>
              <a:rPr lang="en-US" sz="2200"/>
              <a:t>POTENTIAL FOR CONTAMINATION</a:t>
            </a:r>
          </a:p>
          <a:p>
            <a:pPr>
              <a:buFont typeface="Wingdings" pitchFamily="2" charset="2"/>
              <a:buChar char="ü"/>
            </a:pPr>
            <a:r>
              <a:rPr lang="en-US" sz="2200"/>
              <a:t>REUSE PLAN</a:t>
            </a:r>
          </a:p>
          <a:p>
            <a:pPr>
              <a:buFont typeface="Wingdings" pitchFamily="2" charset="2"/>
              <a:buNone/>
            </a:pPr>
            <a:endParaRPr lang="en-US" sz="2200"/>
          </a:p>
        </p:txBody>
      </p:sp>
      <p:pic>
        <p:nvPicPr>
          <p:cNvPr id="434180" name="Picture 4" descr="IMG_0295"/>
          <p:cNvPicPr>
            <a:picLocks noChangeAspect="1" noChangeArrowheads="1"/>
          </p:cNvPicPr>
          <p:nvPr>
            <p:ph sz="half" idx="1"/>
          </p:nvPr>
        </p:nvPicPr>
        <p:blipFill>
          <a:blip r:embed="rId2" cstate="print"/>
          <a:srcRect b="29829"/>
          <a:stretch>
            <a:fillRect/>
          </a:stretch>
        </p:blipFill>
        <p:spPr>
          <a:xfrm>
            <a:off x="1527175" y="831850"/>
            <a:ext cx="6078538" cy="3979863"/>
          </a:xfrm>
          <a:noFill/>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p:txBody>
          <a:bodyPr/>
          <a:lstStyle/>
          <a:p>
            <a:r>
              <a:rPr lang="en-US"/>
              <a:t>OUTDATED STRIP MALLS—BROWNFIELD?</a:t>
            </a:r>
          </a:p>
        </p:txBody>
      </p:sp>
      <p:sp>
        <p:nvSpPr>
          <p:cNvPr id="472067" name="Rectangle 3"/>
          <p:cNvSpPr>
            <a:spLocks noGrp="1" noChangeArrowheads="1"/>
          </p:cNvSpPr>
          <p:nvPr>
            <p:ph type="body" idx="1"/>
          </p:nvPr>
        </p:nvSpPr>
        <p:spPr/>
        <p:txBody>
          <a:bodyPr/>
          <a:lstStyle/>
          <a:p>
            <a:endParaRPr lang="en-US"/>
          </a:p>
        </p:txBody>
      </p:sp>
      <p:pic>
        <p:nvPicPr>
          <p:cNvPr id="472068" name="Picture 4" descr="An abandoned strip mall, where migrant workers once pitched tents in the aftermath of Hurricane Katrina, still sits abandoned"/>
          <p:cNvPicPr>
            <a:picLocks noChangeAspect="1" noChangeArrowheads="1"/>
          </p:cNvPicPr>
          <p:nvPr/>
        </p:nvPicPr>
        <p:blipFill>
          <a:blip r:embed="rId2" cstate="print"/>
          <a:srcRect/>
          <a:stretch>
            <a:fillRect/>
          </a:stretch>
        </p:blipFill>
        <p:spPr bwMode="auto">
          <a:xfrm>
            <a:off x="1143000" y="1252538"/>
            <a:ext cx="6581775" cy="4937125"/>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2" descr="IMG_0335"/>
          <p:cNvPicPr>
            <a:picLocks noChangeAspect="1" noChangeArrowheads="1"/>
          </p:cNvPicPr>
          <p:nvPr>
            <p:ph sz="half" idx="1"/>
          </p:nvPr>
        </p:nvPicPr>
        <p:blipFill>
          <a:blip r:embed="rId2" cstate="print"/>
          <a:srcRect b="19603"/>
          <a:stretch>
            <a:fillRect/>
          </a:stretch>
        </p:blipFill>
        <p:spPr>
          <a:xfrm>
            <a:off x="1136650" y="1019175"/>
            <a:ext cx="6326188" cy="3816350"/>
          </a:xfrm>
          <a:noFill/>
          <a:ln/>
        </p:spPr>
      </p:pic>
      <p:sp>
        <p:nvSpPr>
          <p:cNvPr id="435203" name="Rectangle 3"/>
          <p:cNvSpPr>
            <a:spLocks noGrp="1" noChangeArrowheads="1"/>
          </p:cNvSpPr>
          <p:nvPr>
            <p:ph type="title"/>
          </p:nvPr>
        </p:nvSpPr>
        <p:spPr/>
        <p:txBody>
          <a:bodyPr/>
          <a:lstStyle/>
          <a:p>
            <a:r>
              <a:rPr lang="en-US" sz="2400"/>
              <a:t>OLD COUNTY HOSPITAL (HISTORIC) ---BROWNFIELD?</a:t>
            </a:r>
          </a:p>
        </p:txBody>
      </p:sp>
      <p:sp>
        <p:nvSpPr>
          <p:cNvPr id="435204" name="Rectangle 4"/>
          <p:cNvSpPr>
            <a:spLocks noGrp="1" noChangeArrowheads="1"/>
          </p:cNvSpPr>
          <p:nvPr>
            <p:ph type="body" sz="half" idx="2"/>
          </p:nvPr>
        </p:nvSpPr>
        <p:spPr>
          <a:xfrm>
            <a:off x="835025" y="4489450"/>
            <a:ext cx="8086725" cy="2368550"/>
          </a:xfrm>
        </p:spPr>
        <p:txBody>
          <a:bodyPr/>
          <a:lstStyle/>
          <a:p>
            <a:pPr>
              <a:buFont typeface="Wingdings" pitchFamily="2" charset="2"/>
              <a:buChar char="ü"/>
            </a:pPr>
            <a:endParaRPr lang="en-US" sz="2200" b="1"/>
          </a:p>
          <a:p>
            <a:pPr>
              <a:buFont typeface="Wingdings" pitchFamily="2" charset="2"/>
              <a:buChar char="ü"/>
            </a:pPr>
            <a:r>
              <a:rPr lang="en-US" sz="2200" b="1"/>
              <a:t>REAL PROPERTY</a:t>
            </a:r>
          </a:p>
          <a:p>
            <a:pPr>
              <a:buFont typeface="Wingdings" pitchFamily="2" charset="2"/>
              <a:buChar char="ü"/>
            </a:pPr>
            <a:r>
              <a:rPr lang="en-US" sz="2200" b="1"/>
              <a:t>CONTAMINATION?</a:t>
            </a:r>
          </a:p>
          <a:p>
            <a:pPr>
              <a:buFont typeface="Wingdings" pitchFamily="2" charset="2"/>
              <a:buChar char="ü"/>
            </a:pPr>
            <a:r>
              <a:rPr lang="en-US" sz="2200" b="1"/>
              <a:t>REUSE PLAN</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p:nvPr>
        </p:nvSpPr>
        <p:spPr/>
        <p:txBody>
          <a:bodyPr/>
          <a:lstStyle/>
          <a:p>
            <a:endParaRPr lang="en-US"/>
          </a:p>
        </p:txBody>
      </p:sp>
      <p:sp>
        <p:nvSpPr>
          <p:cNvPr id="436227" name="Rectangle 3"/>
          <p:cNvSpPr>
            <a:spLocks noGrp="1" noChangeArrowheads="1"/>
          </p:cNvSpPr>
          <p:nvPr>
            <p:ph type="title" idx="4294967295"/>
          </p:nvPr>
        </p:nvSpPr>
        <p:spPr>
          <a:xfrm>
            <a:off x="730250" y="0"/>
            <a:ext cx="8413750" cy="865188"/>
          </a:xfrm>
        </p:spPr>
        <p:txBody>
          <a:bodyPr/>
          <a:lstStyle/>
          <a:p>
            <a:r>
              <a:rPr lang="en-US"/>
              <a:t>ASBESTOS</a:t>
            </a:r>
          </a:p>
        </p:txBody>
      </p:sp>
      <p:pic>
        <p:nvPicPr>
          <p:cNvPr id="436228" name="Picture 4" descr="pipe wrap 2"/>
          <p:cNvPicPr>
            <a:picLocks noChangeAspect="1" noChangeArrowheads="1"/>
          </p:cNvPicPr>
          <p:nvPr/>
        </p:nvPicPr>
        <p:blipFill>
          <a:blip r:embed="rId2" cstate="print"/>
          <a:srcRect/>
          <a:stretch>
            <a:fillRect/>
          </a:stretch>
        </p:blipFill>
        <p:spPr bwMode="auto">
          <a:xfrm>
            <a:off x="0" y="1217613"/>
            <a:ext cx="9432925" cy="7073900"/>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1152525" y="171450"/>
            <a:ext cx="7259638" cy="636588"/>
          </a:xfrm>
          <a:noFill/>
          <a:ln/>
        </p:spPr>
        <p:txBody>
          <a:bodyPr lIns="90488" tIns="44450" rIns="90488" bIns="44450" anchor="b"/>
          <a:lstStyle/>
          <a:p>
            <a:r>
              <a:rPr lang="en-US" b="1"/>
              <a:t>What is a Brownfield?</a:t>
            </a:r>
          </a:p>
        </p:txBody>
      </p:sp>
      <p:sp>
        <p:nvSpPr>
          <p:cNvPr id="280579" name="Rectangle 3"/>
          <p:cNvSpPr>
            <a:spLocks noGrp="1" noChangeArrowheads="1"/>
          </p:cNvSpPr>
          <p:nvPr>
            <p:ph type="body" idx="1"/>
          </p:nvPr>
        </p:nvSpPr>
        <p:spPr>
          <a:xfrm>
            <a:off x="304800" y="1193800"/>
            <a:ext cx="8167688" cy="5359400"/>
          </a:xfrm>
          <a:noFill/>
          <a:ln/>
        </p:spPr>
        <p:txBody>
          <a:bodyPr lIns="90488" tIns="44450" rIns="90488" bIns="44450"/>
          <a:lstStyle/>
          <a:p>
            <a:pPr algn="ctr">
              <a:buFont typeface="Wingdings" pitchFamily="2" charset="2"/>
              <a:buNone/>
            </a:pPr>
            <a:r>
              <a:rPr lang="en-US" sz="2200" b="1"/>
              <a:t>“…..real property, the expansion, redevelopment, or </a:t>
            </a:r>
          </a:p>
          <a:p>
            <a:pPr algn="ctr">
              <a:buFont typeface="Wingdings" pitchFamily="2" charset="2"/>
              <a:buNone/>
            </a:pPr>
            <a:r>
              <a:rPr lang="en-US" sz="2200" b="1"/>
              <a:t>reuse of which may be complicated by the  presence</a:t>
            </a:r>
          </a:p>
          <a:p>
            <a:pPr algn="ctr">
              <a:buFont typeface="Wingdings" pitchFamily="2" charset="2"/>
              <a:buNone/>
            </a:pPr>
            <a:r>
              <a:rPr lang="en-US" sz="2200" b="1"/>
              <a:t> or potential presence of a hazardous substance, pollutant or contamination.” (US EPA)</a:t>
            </a:r>
          </a:p>
          <a:p>
            <a:endParaRPr lang="en-US" sz="2200" b="1"/>
          </a:p>
          <a:p>
            <a:r>
              <a:rPr lang="en-US" sz="2200" b="1"/>
              <a:t>States vary in definitions</a:t>
            </a:r>
          </a:p>
          <a:p>
            <a:endParaRPr lang="en-US" sz="2200" b="1"/>
          </a:p>
          <a:p>
            <a:r>
              <a:rPr lang="en-US" sz="2200" b="1"/>
              <a:t>Most contain low to moderate levels of contamination </a:t>
            </a:r>
          </a:p>
          <a:p>
            <a:endParaRPr lang="en-US" sz="2200" b="1"/>
          </a:p>
          <a:p>
            <a:r>
              <a:rPr lang="en-US" sz="2200" b="1"/>
              <a:t>Can address asbestos, lead paint, meth lab contaminants and mine-scarred lands</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a:t>LEAD PAINT….</a:t>
            </a:r>
          </a:p>
        </p:txBody>
      </p:sp>
      <p:sp>
        <p:nvSpPr>
          <p:cNvPr id="437251" name="Rectangle 3"/>
          <p:cNvSpPr>
            <a:spLocks noGrp="1" noChangeArrowheads="1"/>
          </p:cNvSpPr>
          <p:nvPr>
            <p:ph type="body" idx="1"/>
          </p:nvPr>
        </p:nvSpPr>
        <p:spPr/>
        <p:txBody>
          <a:bodyPr/>
          <a:lstStyle/>
          <a:p>
            <a:endParaRPr lang="en-US"/>
          </a:p>
        </p:txBody>
      </p:sp>
      <p:pic>
        <p:nvPicPr>
          <p:cNvPr id="437252" name="Picture 4"/>
          <p:cNvPicPr>
            <a:picLocks noChangeAspect="1" noChangeArrowheads="1"/>
          </p:cNvPicPr>
          <p:nvPr/>
        </p:nvPicPr>
        <p:blipFill>
          <a:blip r:embed="rId2" cstate="print"/>
          <a:srcRect/>
          <a:stretch>
            <a:fillRect/>
          </a:stretch>
        </p:blipFill>
        <p:spPr bwMode="auto">
          <a:xfrm>
            <a:off x="685800" y="1228725"/>
            <a:ext cx="6627813" cy="497046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p:txBody>
          <a:bodyPr/>
          <a:lstStyle/>
          <a:p>
            <a:r>
              <a:rPr lang="en-US" b="1"/>
              <a:t>UNDERGROUND STORAGE TANK</a:t>
            </a:r>
          </a:p>
        </p:txBody>
      </p:sp>
      <p:sp>
        <p:nvSpPr>
          <p:cNvPr id="438275" name="Rectangle 3"/>
          <p:cNvSpPr>
            <a:spLocks noGrp="1" noChangeArrowheads="1"/>
          </p:cNvSpPr>
          <p:nvPr>
            <p:ph idx="1"/>
          </p:nvPr>
        </p:nvSpPr>
        <p:spPr/>
        <p:txBody>
          <a:bodyPr/>
          <a:lstStyle/>
          <a:p>
            <a:endParaRPr lang="en-US"/>
          </a:p>
        </p:txBody>
      </p:sp>
      <p:pic>
        <p:nvPicPr>
          <p:cNvPr id="438276" name="Picture 4" descr="vent pipe and fill port at west side front entrance to hospital"/>
          <p:cNvPicPr>
            <a:picLocks noChangeAspect="1" noChangeArrowheads="1"/>
          </p:cNvPicPr>
          <p:nvPr/>
        </p:nvPicPr>
        <p:blipFill>
          <a:blip r:embed="rId2" cstate="print"/>
          <a:srcRect b="11932"/>
          <a:stretch>
            <a:fillRect/>
          </a:stretch>
        </p:blipFill>
        <p:spPr bwMode="auto">
          <a:xfrm>
            <a:off x="725488" y="885825"/>
            <a:ext cx="8208962" cy="5422900"/>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p:txBody>
          <a:bodyPr/>
          <a:lstStyle/>
          <a:p>
            <a:r>
              <a:rPr lang="en-US"/>
              <a:t>POTENTIAL FOR CONTAMINATION</a:t>
            </a:r>
          </a:p>
        </p:txBody>
      </p:sp>
      <p:sp>
        <p:nvSpPr>
          <p:cNvPr id="439299" name="Rectangle 3"/>
          <p:cNvSpPr>
            <a:spLocks noGrp="1" noChangeArrowheads="1"/>
          </p:cNvSpPr>
          <p:nvPr>
            <p:ph type="body" idx="1"/>
          </p:nvPr>
        </p:nvSpPr>
        <p:spPr/>
        <p:txBody>
          <a:bodyPr/>
          <a:lstStyle/>
          <a:p>
            <a:endParaRPr lang="en-US"/>
          </a:p>
        </p:txBody>
      </p:sp>
      <p:pic>
        <p:nvPicPr>
          <p:cNvPr id="439300" name="Picture 4" descr="bldg exterior bldg to be rehab'd"/>
          <p:cNvPicPr>
            <a:picLocks noChangeAspect="1" noChangeArrowheads="1"/>
          </p:cNvPicPr>
          <p:nvPr/>
        </p:nvPicPr>
        <p:blipFill>
          <a:blip r:embed="rId2" cstate="print"/>
          <a:srcRect/>
          <a:stretch>
            <a:fillRect/>
          </a:stretch>
        </p:blipFill>
        <p:spPr bwMode="auto">
          <a:xfrm>
            <a:off x="827088" y="1231900"/>
            <a:ext cx="6024562" cy="4519613"/>
          </a:xfrm>
          <a:prstGeom prst="rect">
            <a:avLst/>
          </a:prstGeo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r>
              <a:rPr lang="en-US" sz="3200" b="1"/>
              <a:t>STAINED SOILS</a:t>
            </a:r>
            <a:br>
              <a:rPr lang="en-US" sz="3200" b="1"/>
            </a:br>
            <a:endParaRPr lang="en-US" sz="3200" b="1"/>
          </a:p>
        </p:txBody>
      </p:sp>
      <p:sp>
        <p:nvSpPr>
          <p:cNvPr id="440323" name="Rectangle 3"/>
          <p:cNvSpPr>
            <a:spLocks noGrp="1" noChangeArrowheads="1"/>
          </p:cNvSpPr>
          <p:nvPr>
            <p:ph type="body" idx="1"/>
          </p:nvPr>
        </p:nvSpPr>
        <p:spPr/>
        <p:txBody>
          <a:bodyPr/>
          <a:lstStyle/>
          <a:p>
            <a:endParaRPr lang="en-US"/>
          </a:p>
        </p:txBody>
      </p:sp>
      <p:pic>
        <p:nvPicPr>
          <p:cNvPr id="440324" name="Picture 4"/>
          <p:cNvPicPr>
            <a:picLocks noChangeAspect="1" noChangeArrowheads="1"/>
          </p:cNvPicPr>
          <p:nvPr/>
        </p:nvPicPr>
        <p:blipFill>
          <a:blip r:embed="rId2" cstate="print"/>
          <a:srcRect/>
          <a:stretch>
            <a:fillRect/>
          </a:stretch>
        </p:blipFill>
        <p:spPr bwMode="auto">
          <a:xfrm>
            <a:off x="217488" y="947738"/>
            <a:ext cx="8128000" cy="6096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r>
              <a:rPr lang="en-US"/>
              <a:t>POTENTIAL FOR CONTAMINATION?</a:t>
            </a:r>
          </a:p>
        </p:txBody>
      </p:sp>
      <p:sp>
        <p:nvSpPr>
          <p:cNvPr id="441347" name="Rectangle 3"/>
          <p:cNvSpPr>
            <a:spLocks noGrp="1" noChangeArrowheads="1"/>
          </p:cNvSpPr>
          <p:nvPr>
            <p:ph type="body" idx="1"/>
          </p:nvPr>
        </p:nvSpPr>
        <p:spPr/>
        <p:txBody>
          <a:bodyPr/>
          <a:lstStyle/>
          <a:p>
            <a:endParaRPr lang="en-US"/>
          </a:p>
        </p:txBody>
      </p:sp>
      <p:pic>
        <p:nvPicPr>
          <p:cNvPr id="441348" name="Picture 4"/>
          <p:cNvPicPr>
            <a:picLocks noChangeAspect="1" noChangeArrowheads="1"/>
          </p:cNvPicPr>
          <p:nvPr/>
        </p:nvPicPr>
        <p:blipFill>
          <a:blip r:embed="rId2" cstate="print"/>
          <a:srcRect/>
          <a:stretch>
            <a:fillRect/>
          </a:stretch>
        </p:blipFill>
        <p:spPr bwMode="auto">
          <a:xfrm>
            <a:off x="857250" y="1319213"/>
            <a:ext cx="6334125" cy="475138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r>
              <a:rPr lang="en-US" b="1"/>
              <a:t>REMEMBER….BROWNFIELDS ARE</a:t>
            </a:r>
          </a:p>
        </p:txBody>
      </p:sp>
      <p:sp>
        <p:nvSpPr>
          <p:cNvPr id="401411" name="Rectangle 3"/>
          <p:cNvSpPr>
            <a:spLocks noGrp="1" noChangeArrowheads="1"/>
          </p:cNvSpPr>
          <p:nvPr>
            <p:ph type="body" sz="half" idx="1"/>
          </p:nvPr>
        </p:nvSpPr>
        <p:spPr/>
        <p:txBody>
          <a:bodyPr/>
          <a:lstStyle/>
          <a:p>
            <a:pPr>
              <a:buFont typeface="Wingdings" pitchFamily="2" charset="2"/>
              <a:buNone/>
            </a:pPr>
            <a:endParaRPr lang="en-US" sz="2200"/>
          </a:p>
          <a:p>
            <a:endParaRPr lang="en-US" sz="2200"/>
          </a:p>
          <a:p>
            <a:r>
              <a:rPr lang="en-US" sz="2200" b="1"/>
              <a:t>REAL PROPERTY</a:t>
            </a:r>
          </a:p>
          <a:p>
            <a:pPr>
              <a:buFont typeface="Wingdings" pitchFamily="2" charset="2"/>
              <a:buNone/>
            </a:pPr>
            <a:endParaRPr lang="en-US" sz="2200" b="1"/>
          </a:p>
          <a:p>
            <a:r>
              <a:rPr lang="en-US" sz="2200" b="1"/>
              <a:t>EXPANSION, REDEVELOPMENT OR REUSE</a:t>
            </a:r>
          </a:p>
          <a:p>
            <a:endParaRPr lang="en-US" sz="2200" b="1"/>
          </a:p>
          <a:p>
            <a:r>
              <a:rPr lang="en-US" sz="2200" b="1"/>
              <a:t>POTENTIAL TO CONTAIN</a:t>
            </a:r>
            <a:r>
              <a:rPr lang="en-US" sz="2200"/>
              <a:t> </a:t>
            </a:r>
          </a:p>
          <a:p>
            <a:pPr lvl="1">
              <a:buFont typeface="Wingdings" pitchFamily="2" charset="2"/>
              <a:buNone/>
            </a:pPr>
            <a:r>
              <a:rPr lang="en-US" b="1" i="1">
                <a:latin typeface="Bookman Old Style" pitchFamily="18" charset="0"/>
              </a:rPr>
              <a:t>CONTAMINATION</a:t>
            </a:r>
          </a:p>
        </p:txBody>
      </p:sp>
      <p:pic>
        <p:nvPicPr>
          <p:cNvPr id="401412" name="Picture 4"/>
          <p:cNvPicPr>
            <a:picLocks noGrp="1" noChangeAspect="1" noChangeArrowheads="1"/>
          </p:cNvPicPr>
          <p:nvPr>
            <p:ph type="clipArt" sz="half" idx="2"/>
          </p:nvPr>
        </p:nvPicPr>
        <p:blipFill>
          <a:blip r:embed="rId2" cstate="print"/>
          <a:srcRect/>
          <a:stretch>
            <a:fillRect/>
          </a:stretch>
        </p:blipFill>
        <p:spPr>
          <a:xfrm>
            <a:off x="5357813" y="1211263"/>
            <a:ext cx="3014662" cy="4889500"/>
          </a:xfrm>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endParaRPr lang="en-US"/>
          </a:p>
        </p:txBody>
      </p:sp>
      <p:sp>
        <p:nvSpPr>
          <p:cNvPr id="402435" name="Rectangle 3"/>
          <p:cNvSpPr>
            <a:spLocks noGrp="1" noChangeArrowheads="1"/>
          </p:cNvSpPr>
          <p:nvPr>
            <p:ph type="body" idx="1"/>
          </p:nvPr>
        </p:nvSpPr>
        <p:spPr/>
        <p:txBody>
          <a:bodyPr/>
          <a:lstStyle/>
          <a:p>
            <a:pPr>
              <a:lnSpc>
                <a:spcPct val="80000"/>
              </a:lnSpc>
            </a:pPr>
            <a:r>
              <a:rPr lang="en-US" sz="2200"/>
              <a:t>PRESENTED BY:</a:t>
            </a:r>
          </a:p>
          <a:p>
            <a:pPr>
              <a:lnSpc>
                <a:spcPct val="80000"/>
              </a:lnSpc>
            </a:pPr>
            <a:endParaRPr lang="en-US" sz="2200"/>
          </a:p>
          <a:p>
            <a:pPr>
              <a:lnSpc>
                <a:spcPct val="80000"/>
              </a:lnSpc>
              <a:buFont typeface="Wingdings" pitchFamily="2" charset="2"/>
              <a:buNone/>
            </a:pPr>
            <a:r>
              <a:rPr lang="en-US" sz="2200" b="1"/>
              <a:t>BETH A. GRIGSBY, LPG</a:t>
            </a:r>
          </a:p>
          <a:p>
            <a:pPr>
              <a:lnSpc>
                <a:spcPct val="80000"/>
              </a:lnSpc>
              <a:buFont typeface="Wingdings" pitchFamily="2" charset="2"/>
              <a:buNone/>
            </a:pPr>
            <a:r>
              <a:rPr lang="en-US" sz="2200" b="1"/>
              <a:t>BROWNFIELD PROGRAM MANAGER</a:t>
            </a:r>
          </a:p>
          <a:p>
            <a:pPr>
              <a:lnSpc>
                <a:spcPct val="80000"/>
              </a:lnSpc>
              <a:buFont typeface="Wingdings" pitchFamily="2" charset="2"/>
              <a:buNone/>
            </a:pPr>
            <a:r>
              <a:rPr lang="en-US" sz="2200" b="1"/>
              <a:t>ATC ASSOCIATES, INC</a:t>
            </a:r>
          </a:p>
          <a:p>
            <a:pPr>
              <a:lnSpc>
                <a:spcPct val="80000"/>
              </a:lnSpc>
              <a:buFont typeface="Wingdings" pitchFamily="2" charset="2"/>
              <a:buNone/>
            </a:pPr>
            <a:endParaRPr lang="en-US" sz="2200" b="1"/>
          </a:p>
          <a:p>
            <a:pPr>
              <a:lnSpc>
                <a:spcPct val="80000"/>
              </a:lnSpc>
              <a:buFont typeface="Wingdings" pitchFamily="2" charset="2"/>
              <a:buNone/>
            </a:pPr>
            <a:r>
              <a:rPr lang="en-US" sz="2200" b="1"/>
              <a:t>TAB SUBCONTRACTOR FOR INDIANA SERVICES: </a:t>
            </a:r>
          </a:p>
          <a:p>
            <a:pPr>
              <a:lnSpc>
                <a:spcPct val="80000"/>
              </a:lnSpc>
              <a:buFont typeface="Wingdings" pitchFamily="2" charset="2"/>
              <a:buNone/>
            </a:pPr>
            <a:r>
              <a:rPr lang="en-US" sz="2200" b="1"/>
              <a:t>KANSAS STATE UNIVERSITY TAB PROGRAM</a:t>
            </a:r>
          </a:p>
          <a:p>
            <a:pPr>
              <a:lnSpc>
                <a:spcPct val="80000"/>
              </a:lnSpc>
              <a:buFont typeface="Wingdings" pitchFamily="2" charset="2"/>
              <a:buNone/>
            </a:pPr>
            <a:endParaRPr lang="en-US" sz="2200" b="1"/>
          </a:p>
          <a:p>
            <a:pPr>
              <a:lnSpc>
                <a:spcPct val="80000"/>
              </a:lnSpc>
              <a:buFont typeface="Wingdings" pitchFamily="2" charset="2"/>
              <a:buNone/>
            </a:pPr>
            <a:r>
              <a:rPr lang="en-US" sz="2200">
                <a:hlinkClick r:id="rId2"/>
              </a:rPr>
              <a:t>beth.grigsby@atcassociates.com</a:t>
            </a:r>
            <a:endParaRPr lang="en-US" sz="2200"/>
          </a:p>
          <a:p>
            <a:pPr>
              <a:lnSpc>
                <a:spcPct val="80000"/>
              </a:lnSpc>
              <a:buFont typeface="Wingdings" pitchFamily="2" charset="2"/>
              <a:buNone/>
            </a:pPr>
            <a:r>
              <a:rPr lang="en-US" sz="2200"/>
              <a:t>1-800-488-2054</a:t>
            </a:r>
          </a:p>
          <a:p>
            <a:pPr>
              <a:lnSpc>
                <a:spcPct val="80000"/>
              </a:lnSpc>
              <a:buFont typeface="Wingdings" pitchFamily="2" charset="2"/>
              <a:buNone/>
            </a:pPr>
            <a:r>
              <a:rPr lang="en-US" sz="2200"/>
              <a:t>1-317-439-7871</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Rectangle 4"/>
          <p:cNvSpPr>
            <a:spLocks noGrp="1" noChangeArrowheads="1"/>
          </p:cNvSpPr>
          <p:nvPr>
            <p:ph type="title"/>
          </p:nvPr>
        </p:nvSpPr>
        <p:spPr/>
        <p:txBody>
          <a:bodyPr/>
          <a:lstStyle/>
          <a:p>
            <a:r>
              <a:rPr lang="en-US" b="1"/>
              <a:t>DRILL DOWN</a:t>
            </a:r>
          </a:p>
        </p:txBody>
      </p:sp>
      <p:sp>
        <p:nvSpPr>
          <p:cNvPr id="282629" name="Rectangle 5"/>
          <p:cNvSpPr>
            <a:spLocks noGrp="1" noChangeArrowheads="1"/>
          </p:cNvSpPr>
          <p:nvPr>
            <p:ph type="body" sz="half" idx="1"/>
          </p:nvPr>
        </p:nvSpPr>
        <p:spPr/>
        <p:txBody>
          <a:bodyPr/>
          <a:lstStyle/>
          <a:p>
            <a:pPr>
              <a:buFont typeface="Wingdings" pitchFamily="2" charset="2"/>
              <a:buNone/>
            </a:pPr>
            <a:endParaRPr lang="en-US" sz="2200"/>
          </a:p>
          <a:p>
            <a:endParaRPr lang="en-US" sz="2200"/>
          </a:p>
          <a:p>
            <a:r>
              <a:rPr lang="en-US" sz="2200" b="1"/>
              <a:t>REAL PROPERTY</a:t>
            </a:r>
          </a:p>
          <a:p>
            <a:pPr>
              <a:buFont typeface="Wingdings" pitchFamily="2" charset="2"/>
              <a:buNone/>
            </a:pPr>
            <a:endParaRPr lang="en-US" sz="2200" b="1"/>
          </a:p>
          <a:p>
            <a:r>
              <a:rPr lang="en-US" sz="2200" b="1"/>
              <a:t>EXPANSION, REDEVELOPMENT OR REUSE</a:t>
            </a:r>
          </a:p>
          <a:p>
            <a:endParaRPr lang="en-US" sz="2200" b="1"/>
          </a:p>
          <a:p>
            <a:r>
              <a:rPr lang="en-US" sz="2200" b="1"/>
              <a:t>POTENTIAL TO CONTAIN</a:t>
            </a:r>
            <a:r>
              <a:rPr lang="en-US" sz="2200"/>
              <a:t> </a:t>
            </a:r>
          </a:p>
          <a:p>
            <a:pPr lvl="1">
              <a:buFont typeface="Wingdings" pitchFamily="2" charset="2"/>
              <a:buNone/>
            </a:pPr>
            <a:r>
              <a:rPr lang="en-US" b="1" i="1">
                <a:latin typeface="Bookman Old Style" pitchFamily="18" charset="0"/>
              </a:rPr>
              <a:t>CONTAMINATION</a:t>
            </a:r>
          </a:p>
        </p:txBody>
      </p:sp>
      <p:pic>
        <p:nvPicPr>
          <p:cNvPr id="282633" name="Picture 9"/>
          <p:cNvPicPr>
            <a:picLocks noGrp="1" noChangeAspect="1" noChangeArrowheads="1"/>
          </p:cNvPicPr>
          <p:nvPr>
            <p:ph type="clipArt" sz="half" idx="2"/>
          </p:nvPr>
        </p:nvPicPr>
        <p:blipFill>
          <a:blip r:embed="rId2" cstate="print"/>
          <a:srcRect/>
          <a:stretch>
            <a:fillRect/>
          </a:stretch>
        </p:blipFill>
        <p:spPr>
          <a:xfrm>
            <a:off x="5357813" y="1211263"/>
            <a:ext cx="3014662" cy="4889500"/>
          </a:xfrm>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r>
              <a:rPr lang="en-US" sz="2400" b="1"/>
              <a:t>BROWNFIELDS PROGRAM DOES NOT </a:t>
            </a:r>
            <a:br>
              <a:rPr lang="en-US" sz="2400" b="1"/>
            </a:br>
            <a:r>
              <a:rPr lang="en-US" sz="2400" b="1"/>
              <a:t>BENEFIT THE PRP…</a:t>
            </a:r>
          </a:p>
        </p:txBody>
      </p:sp>
      <p:sp>
        <p:nvSpPr>
          <p:cNvPr id="343043" name="Rectangle 3"/>
          <p:cNvSpPr>
            <a:spLocks noGrp="1" noChangeArrowheads="1"/>
          </p:cNvSpPr>
          <p:nvPr>
            <p:ph type="body" idx="1"/>
          </p:nvPr>
        </p:nvSpPr>
        <p:spPr>
          <a:xfrm>
            <a:off x="646113" y="1225550"/>
            <a:ext cx="8086725" cy="5064125"/>
          </a:xfrm>
        </p:spPr>
        <p:txBody>
          <a:bodyPr/>
          <a:lstStyle/>
          <a:p>
            <a:pPr>
              <a:lnSpc>
                <a:spcPct val="80000"/>
              </a:lnSpc>
              <a:buFont typeface="Wingdings" pitchFamily="2" charset="2"/>
              <a:buNone/>
            </a:pPr>
            <a:r>
              <a:rPr lang="en-US" sz="1900" b="1"/>
              <a:t>   	REPEAT AGAIN…</a:t>
            </a:r>
          </a:p>
          <a:p>
            <a:pPr>
              <a:lnSpc>
                <a:spcPct val="80000"/>
              </a:lnSpc>
              <a:buFont typeface="Wingdings" pitchFamily="2" charset="2"/>
              <a:buNone/>
            </a:pPr>
            <a:r>
              <a:rPr lang="en-US" sz="1900" b="1"/>
              <a:t>    	</a:t>
            </a:r>
            <a:r>
              <a:rPr lang="en-US" sz="1900" b="1" i="1"/>
              <a:t>DOES NOT BENEFIT THE PRP</a:t>
            </a:r>
            <a:r>
              <a:rPr lang="en-US" sz="1900" b="1"/>
              <a:t> </a:t>
            </a:r>
            <a:r>
              <a:rPr lang="en-US" sz="1500" b="1"/>
              <a:t>(POTENTIALLY RESPONSIBLE PARTIES) </a:t>
            </a:r>
          </a:p>
          <a:p>
            <a:pPr>
              <a:lnSpc>
                <a:spcPct val="80000"/>
              </a:lnSpc>
              <a:buFont typeface="Wingdings" pitchFamily="2" charset="2"/>
              <a:buNone/>
            </a:pPr>
            <a:r>
              <a:rPr lang="en-US" sz="1900" b="1"/>
              <a:t>    </a:t>
            </a:r>
          </a:p>
          <a:p>
            <a:pPr>
              <a:lnSpc>
                <a:spcPct val="80000"/>
              </a:lnSpc>
              <a:buFont typeface="Wingdings" pitchFamily="2" charset="2"/>
              <a:buNone/>
            </a:pPr>
            <a:r>
              <a:rPr lang="en-US" sz="1900" b="1"/>
              <a:t>	GENERAL EXAMPLES OF SITES NOT ELIGIBLE FOR FUNDING: </a:t>
            </a:r>
          </a:p>
          <a:p>
            <a:pPr lvl="1">
              <a:lnSpc>
                <a:spcPct val="80000"/>
              </a:lnSpc>
            </a:pPr>
            <a:r>
              <a:rPr lang="en-US" sz="1800" b="1"/>
              <a:t>LOCAL GOVERNMENT OWNED/OPERATED GARAGES, LANDFILLS</a:t>
            </a:r>
          </a:p>
          <a:p>
            <a:pPr lvl="2">
              <a:lnSpc>
                <a:spcPct val="80000"/>
              </a:lnSpc>
              <a:buFont typeface="Wingdings" pitchFamily="2" charset="2"/>
              <a:buNone/>
            </a:pPr>
            <a:endParaRPr lang="en-US" sz="1400" b="1"/>
          </a:p>
          <a:p>
            <a:pPr lvl="1">
              <a:spcBef>
                <a:spcPct val="0"/>
              </a:spcBef>
              <a:buClrTx/>
            </a:pPr>
            <a:r>
              <a:rPr lang="en-US" sz="1800" b="1"/>
              <a:t>LAND IS PURCHASED VOLUNTARILY BY THE LOCAL COMMUNITY </a:t>
            </a:r>
          </a:p>
          <a:p>
            <a:pPr lvl="2">
              <a:lnSpc>
                <a:spcPct val="80000"/>
              </a:lnSpc>
            </a:pPr>
            <a:endParaRPr lang="en-US" sz="1400" b="1"/>
          </a:p>
          <a:p>
            <a:pPr lvl="1">
              <a:lnSpc>
                <a:spcPct val="80000"/>
              </a:lnSpc>
              <a:buFont typeface="Wingdings" pitchFamily="2" charset="2"/>
              <a:buNone/>
            </a:pPr>
            <a:r>
              <a:rPr lang="en-US" sz="1800" b="1" i="1"/>
              <a:t>QUESTIONS ABOUT ELIGIBILITY SHOULD BE DIRECTED TO INDIANA</a:t>
            </a:r>
          </a:p>
          <a:p>
            <a:pPr lvl="1">
              <a:lnSpc>
                <a:spcPct val="80000"/>
              </a:lnSpc>
              <a:buFont typeface="Wingdings" pitchFamily="2" charset="2"/>
              <a:buNone/>
            </a:pPr>
            <a:r>
              <a:rPr lang="en-US" sz="1800" b="1" i="1"/>
              <a:t>BROWNFIELDS PROGRAM OR EPA CAN ASSIST YOU IN DETERMINATION</a:t>
            </a:r>
          </a:p>
          <a:p>
            <a:pPr lvl="1" algn="ctr">
              <a:lnSpc>
                <a:spcPct val="80000"/>
              </a:lnSpc>
              <a:buFont typeface="Wingdings" pitchFamily="2" charset="2"/>
              <a:buNone/>
            </a:pPr>
            <a:endParaRPr lang="en-US" sz="1800" b="1">
              <a:solidFill>
                <a:schemeClr val="folHlink"/>
              </a:solidFill>
            </a:endParaRPr>
          </a:p>
          <a:p>
            <a:pPr lvl="1" algn="ctr">
              <a:lnSpc>
                <a:spcPct val="80000"/>
              </a:lnSpc>
              <a:buFont typeface="Wingdings" pitchFamily="2" charset="2"/>
              <a:buNone/>
            </a:pPr>
            <a:r>
              <a:rPr lang="en-US" b="1">
                <a:solidFill>
                  <a:schemeClr val="folHlink"/>
                </a:solidFill>
              </a:rPr>
              <a:t>BROWNFIELD RESOURCES CANNOT BE USED TO BENEFIT THE POLLUTER!!</a:t>
            </a:r>
          </a:p>
          <a:p>
            <a:pPr lvl="1">
              <a:lnSpc>
                <a:spcPct val="80000"/>
              </a:lnSpc>
              <a:buFont typeface="Wingdings" pitchFamily="2" charset="2"/>
              <a:buNone/>
            </a:pPr>
            <a:endParaRPr lang="en-US" b="1">
              <a:solidFill>
                <a:schemeClr val="folHlink"/>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a:lstStyle/>
          <a:p>
            <a:r>
              <a:rPr lang="en-US" sz="2400"/>
              <a:t>GETTING STARTED…</a:t>
            </a:r>
            <a:br>
              <a:rPr lang="en-US" sz="2400"/>
            </a:br>
            <a:endParaRPr lang="en-US" sz="2400"/>
          </a:p>
        </p:txBody>
      </p:sp>
      <p:pic>
        <p:nvPicPr>
          <p:cNvPr id="447492" name="Picture 4" descr="mayor monopoly"/>
          <p:cNvPicPr>
            <a:picLocks noChangeAspect="1" noChangeArrowheads="1"/>
          </p:cNvPicPr>
          <p:nvPr>
            <p:ph type="body" idx="1"/>
          </p:nvPr>
        </p:nvPicPr>
        <p:blipFill>
          <a:blip r:embed="rId2" cstate="print"/>
          <a:srcRect t="10213"/>
          <a:stretch>
            <a:fillRect/>
          </a:stretch>
        </p:blipFill>
        <p:spPr>
          <a:xfrm>
            <a:off x="700088" y="993775"/>
            <a:ext cx="3811587" cy="2027238"/>
          </a:xfrm>
          <a:noFill/>
          <a:ln/>
        </p:spPr>
      </p:pic>
      <p:pic>
        <p:nvPicPr>
          <p:cNvPr id="447494" name="Picture 6" descr="http://www.istockphoto.com/file_closeup/object/5007780_rolling_dice.php?id=5007780">
            <a:hlinkClick r:id="rId3"/>
          </p:cNvPr>
          <p:cNvPicPr>
            <a:picLocks noChangeAspect="1" noChangeArrowheads="1"/>
          </p:cNvPicPr>
          <p:nvPr/>
        </p:nvPicPr>
        <p:blipFill>
          <a:blip r:embed="rId4" cstate="print"/>
          <a:srcRect/>
          <a:stretch>
            <a:fillRect/>
          </a:stretch>
        </p:blipFill>
        <p:spPr bwMode="auto">
          <a:xfrm>
            <a:off x="7059613" y="919163"/>
            <a:ext cx="2084387" cy="2084387"/>
          </a:xfrm>
          <a:prstGeom prst="rect">
            <a:avLst/>
          </a:prstGeom>
          <a:noFill/>
        </p:spPr>
      </p:pic>
      <p:sp>
        <p:nvSpPr>
          <p:cNvPr id="447495" name="Rectangle 7"/>
          <p:cNvSpPr>
            <a:spLocks noChangeArrowheads="1"/>
          </p:cNvSpPr>
          <p:nvPr/>
        </p:nvSpPr>
        <p:spPr bwMode="auto">
          <a:xfrm>
            <a:off x="820738" y="3249613"/>
            <a:ext cx="7894637" cy="2282825"/>
          </a:xfrm>
          <a:prstGeom prst="rect">
            <a:avLst/>
          </a:prstGeom>
          <a:noFill/>
          <a:ln w="9525">
            <a:noFill/>
            <a:miter lim="800000"/>
            <a:headEnd/>
            <a:tailEnd/>
          </a:ln>
          <a:effectLst/>
        </p:spPr>
        <p:txBody>
          <a:bodyPr>
            <a:spAutoFit/>
          </a:bodyPr>
          <a:lstStyle/>
          <a:p>
            <a:r>
              <a:rPr lang="en-US" b="1"/>
              <a:t>IDENTIFY SUSPECTED AREAS</a:t>
            </a:r>
          </a:p>
          <a:p>
            <a:endParaRPr lang="en-US" b="1"/>
          </a:p>
          <a:p>
            <a:r>
              <a:rPr lang="en-US" b="1"/>
              <a:t>IDENTIFY STAKEHOLDERS</a:t>
            </a:r>
          </a:p>
          <a:p>
            <a:endParaRPr lang="en-US" b="1"/>
          </a:p>
          <a:p>
            <a:r>
              <a:rPr lang="en-US" b="1"/>
              <a:t>REVIEW THE COMMUNITY’S PLAN FOR TARGETED AREAS-WHAT’S THE BIG PICTURE</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p:txBody>
          <a:bodyPr/>
          <a:lstStyle/>
          <a:p>
            <a:r>
              <a:rPr lang="en-US" b="1"/>
              <a:t>THE COMMUNITY DEFINES ITS BROWNFIELDS</a:t>
            </a:r>
            <a:br>
              <a:rPr lang="en-US" b="1"/>
            </a:br>
            <a:endParaRPr lang="en-US" b="1"/>
          </a:p>
        </p:txBody>
      </p:sp>
      <p:sp>
        <p:nvSpPr>
          <p:cNvPr id="367619" name="Rectangle 3"/>
          <p:cNvSpPr>
            <a:spLocks noGrp="1" noChangeArrowheads="1"/>
          </p:cNvSpPr>
          <p:nvPr>
            <p:ph type="body" idx="1"/>
          </p:nvPr>
        </p:nvSpPr>
        <p:spPr/>
        <p:txBody>
          <a:bodyPr/>
          <a:lstStyle/>
          <a:p>
            <a:pPr>
              <a:buFont typeface="Wingdings" pitchFamily="2" charset="2"/>
              <a:buNone/>
            </a:pPr>
            <a:r>
              <a:rPr lang="en-US" b="1"/>
              <a:t>EPA provides the guidance, </a:t>
            </a:r>
            <a:r>
              <a:rPr lang="en-US" b="1" i="1" u="sng"/>
              <a:t>but it is the community that identifies a property as a Brownfield</a:t>
            </a:r>
          </a:p>
          <a:p>
            <a:r>
              <a:rPr lang="en-US" b="1"/>
              <a:t>Abandoned property </a:t>
            </a:r>
          </a:p>
          <a:p>
            <a:r>
              <a:rPr lang="en-US" b="1"/>
              <a:t>Active but Underutilized</a:t>
            </a:r>
          </a:p>
          <a:p>
            <a:r>
              <a:rPr lang="en-US" b="1"/>
              <a:t>Real estate turnover complicated by real or perceived contamination</a:t>
            </a:r>
          </a:p>
          <a:p>
            <a:r>
              <a:rPr lang="en-US" b="1"/>
              <a:t>Property use  Blighted –significantly conflicts with a master plan</a:t>
            </a:r>
          </a:p>
          <a:p>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91" name="Rectangle 11"/>
          <p:cNvSpPr>
            <a:spLocks noGrp="1" noChangeArrowheads="1"/>
          </p:cNvSpPr>
          <p:nvPr>
            <p:ph type="title"/>
          </p:nvPr>
        </p:nvSpPr>
        <p:spPr/>
        <p:txBody>
          <a:bodyPr/>
          <a:lstStyle/>
          <a:p>
            <a:r>
              <a:rPr lang="en-US" sz="3600" b="1">
                <a:solidFill>
                  <a:srgbClr val="FF0000"/>
                </a:solidFill>
              </a:rPr>
              <a:t/>
            </a:r>
            <a:br>
              <a:rPr lang="en-US" sz="3600" b="1">
                <a:solidFill>
                  <a:srgbClr val="FF0000"/>
                </a:solidFill>
              </a:rPr>
            </a:br>
            <a:r>
              <a:rPr lang="en-US" sz="3600" b="1">
                <a:solidFill>
                  <a:srgbClr val="FF0000"/>
                </a:solidFill>
              </a:rPr>
              <a:t/>
            </a:r>
            <a:br>
              <a:rPr lang="en-US" sz="3600" b="1">
                <a:solidFill>
                  <a:srgbClr val="FF0000"/>
                </a:solidFill>
              </a:rPr>
            </a:br>
            <a:r>
              <a:rPr lang="en-US" b="1">
                <a:solidFill>
                  <a:srgbClr val="FF0000"/>
                </a:solidFill>
              </a:rPr>
              <a:t>IDENTIFICATION: Tour your community!</a:t>
            </a:r>
            <a:br>
              <a:rPr lang="en-US" b="1">
                <a:solidFill>
                  <a:srgbClr val="FF0000"/>
                </a:solidFill>
              </a:rPr>
            </a:br>
            <a:r>
              <a:rPr lang="en-US" sz="3600" b="1">
                <a:solidFill>
                  <a:srgbClr val="FF0000"/>
                </a:solidFill>
              </a:rPr>
              <a:t/>
            </a:r>
            <a:br>
              <a:rPr lang="en-US" sz="3600" b="1">
                <a:solidFill>
                  <a:srgbClr val="FF0000"/>
                </a:solidFill>
              </a:rPr>
            </a:br>
            <a:endParaRPr lang="en-US" sz="3600" b="1">
              <a:solidFill>
                <a:srgbClr val="FF0000"/>
              </a:solidFill>
            </a:endParaRPr>
          </a:p>
        </p:txBody>
      </p:sp>
      <p:sp>
        <p:nvSpPr>
          <p:cNvPr id="455692" name="Rectangle 12"/>
          <p:cNvSpPr>
            <a:spLocks noGrp="1" noChangeArrowheads="1"/>
          </p:cNvSpPr>
          <p:nvPr>
            <p:ph type="body" sz="half" idx="1"/>
          </p:nvPr>
        </p:nvSpPr>
        <p:spPr>
          <a:xfrm>
            <a:off x="296863" y="1079500"/>
            <a:ext cx="5810250" cy="5021263"/>
          </a:xfrm>
        </p:spPr>
        <p:txBody>
          <a:bodyPr/>
          <a:lstStyle/>
          <a:p>
            <a:endParaRPr lang="en-US" sz="2200" b="1"/>
          </a:p>
          <a:p>
            <a:r>
              <a:rPr lang="en-US" sz="2200" b="1"/>
              <a:t>If community wide…visit the local library and/or County Seat </a:t>
            </a:r>
          </a:p>
          <a:p>
            <a:r>
              <a:rPr lang="en-US" sz="2200" b="1"/>
              <a:t>Visit with your stakeholders: neighborhood groups, chambers, church groups, local planners, private corporations, real estate and economic development interests </a:t>
            </a:r>
          </a:p>
          <a:p>
            <a:r>
              <a:rPr lang="en-US" sz="2200" b="1"/>
              <a:t>Review Topographic maps, local and State maps</a:t>
            </a:r>
          </a:p>
          <a:p>
            <a:r>
              <a:rPr lang="en-US" sz="2200" b="1"/>
              <a:t>Talk with local historians </a:t>
            </a:r>
          </a:p>
          <a:p>
            <a:endParaRPr lang="en-US" sz="2200" b="1"/>
          </a:p>
        </p:txBody>
      </p:sp>
      <p:pic>
        <p:nvPicPr>
          <p:cNvPr id="455685" name="Picture 5" descr="31531_398689015094_700525094_4763534_8204344_n">
            <a:hlinkClick r:id="rId2"/>
          </p:cNvPr>
          <p:cNvPicPr>
            <a:picLocks noChangeAspect="1" noChangeArrowheads="1"/>
          </p:cNvPicPr>
          <p:nvPr/>
        </p:nvPicPr>
        <p:blipFill>
          <a:blip r:embed="rId3" cstate="print"/>
          <a:srcRect/>
          <a:stretch>
            <a:fillRect/>
          </a:stretch>
        </p:blipFill>
        <p:spPr bwMode="auto">
          <a:xfrm>
            <a:off x="6075363" y="974725"/>
            <a:ext cx="3068637" cy="2981325"/>
          </a:xfrm>
          <a:prstGeom prst="rect">
            <a:avLst/>
          </a:prstGeom>
          <a:noFill/>
        </p:spPr>
      </p:pic>
      <p:pic>
        <p:nvPicPr>
          <p:cNvPr id="455693" name="Picture 13" descr="cstorage2"/>
          <p:cNvPicPr>
            <a:picLocks noChangeAspect="1" noChangeArrowheads="1"/>
          </p:cNvPicPr>
          <p:nvPr/>
        </p:nvPicPr>
        <p:blipFill>
          <a:blip r:embed="rId4" cstate="print"/>
          <a:srcRect/>
          <a:stretch>
            <a:fillRect/>
          </a:stretch>
        </p:blipFill>
        <p:spPr bwMode="auto">
          <a:xfrm>
            <a:off x="6026150" y="3919538"/>
            <a:ext cx="3117850" cy="19446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p:txBody>
          <a:bodyPr/>
          <a:lstStyle/>
          <a:p>
            <a:r>
              <a:rPr lang="en-US" sz="3600" b="1">
                <a:solidFill>
                  <a:srgbClr val="FF0000"/>
                </a:solidFill>
              </a:rPr>
              <a:t/>
            </a:r>
            <a:br>
              <a:rPr lang="en-US" sz="3600" b="1">
                <a:solidFill>
                  <a:srgbClr val="FF0000"/>
                </a:solidFill>
              </a:rPr>
            </a:br>
            <a:r>
              <a:rPr lang="en-US" sz="3600" b="1">
                <a:solidFill>
                  <a:srgbClr val="FF0000"/>
                </a:solidFill>
              </a:rPr>
              <a:t/>
            </a:r>
            <a:br>
              <a:rPr lang="en-US" sz="3600" b="1">
                <a:solidFill>
                  <a:srgbClr val="FF0000"/>
                </a:solidFill>
              </a:rPr>
            </a:br>
            <a:r>
              <a:rPr lang="en-US" b="1">
                <a:solidFill>
                  <a:srgbClr val="FF0000"/>
                </a:solidFill>
              </a:rPr>
              <a:t>IDENTIFICATION: Tour your community!</a:t>
            </a:r>
            <a:br>
              <a:rPr lang="en-US" b="1">
                <a:solidFill>
                  <a:srgbClr val="FF0000"/>
                </a:solidFill>
              </a:rPr>
            </a:br>
            <a:r>
              <a:rPr lang="en-US" sz="3600" b="1">
                <a:solidFill>
                  <a:srgbClr val="FF0000"/>
                </a:solidFill>
              </a:rPr>
              <a:t/>
            </a:r>
            <a:br>
              <a:rPr lang="en-US" sz="3600" b="1">
                <a:solidFill>
                  <a:srgbClr val="FF0000"/>
                </a:solidFill>
              </a:rPr>
            </a:br>
            <a:endParaRPr lang="en-US" sz="3600" b="1">
              <a:solidFill>
                <a:srgbClr val="FF0000"/>
              </a:solidFill>
            </a:endParaRPr>
          </a:p>
        </p:txBody>
      </p:sp>
      <p:sp>
        <p:nvSpPr>
          <p:cNvPr id="462851" name="Rectangle 3"/>
          <p:cNvSpPr>
            <a:spLocks noGrp="1" noChangeArrowheads="1"/>
          </p:cNvSpPr>
          <p:nvPr>
            <p:ph type="body" sz="half" idx="1"/>
          </p:nvPr>
        </p:nvSpPr>
        <p:spPr>
          <a:xfrm>
            <a:off x="296863" y="1079500"/>
            <a:ext cx="5810250" cy="5021263"/>
          </a:xfrm>
        </p:spPr>
        <p:txBody>
          <a:bodyPr/>
          <a:lstStyle/>
          <a:p>
            <a:pPr>
              <a:lnSpc>
                <a:spcPct val="90000"/>
              </a:lnSpc>
            </a:pPr>
            <a:endParaRPr lang="en-US" sz="2200" b="1"/>
          </a:p>
          <a:p>
            <a:pPr>
              <a:lnSpc>
                <a:spcPct val="90000"/>
              </a:lnSpc>
            </a:pPr>
            <a:r>
              <a:rPr lang="en-US" sz="2200" b="1"/>
              <a:t>If a coalition…identify your coalition members and develop a strategy for identification </a:t>
            </a:r>
          </a:p>
          <a:p>
            <a:pPr>
              <a:lnSpc>
                <a:spcPct val="90000"/>
              </a:lnSpc>
              <a:buFont typeface="Wingdings" pitchFamily="2" charset="2"/>
              <a:buNone/>
            </a:pPr>
            <a:endParaRPr lang="en-US" sz="2200" b="1"/>
          </a:p>
          <a:p>
            <a:pPr>
              <a:lnSpc>
                <a:spcPct val="90000"/>
              </a:lnSpc>
            </a:pPr>
            <a:r>
              <a:rPr lang="en-US" sz="2200" b="1"/>
              <a:t>Draw upon your regional plan to identify sites in targeted areas</a:t>
            </a:r>
          </a:p>
          <a:p>
            <a:pPr>
              <a:lnSpc>
                <a:spcPct val="90000"/>
              </a:lnSpc>
              <a:buFont typeface="Wingdings" pitchFamily="2" charset="2"/>
              <a:buNone/>
            </a:pPr>
            <a:endParaRPr lang="en-US" sz="2200" b="1"/>
          </a:p>
          <a:p>
            <a:pPr>
              <a:lnSpc>
                <a:spcPct val="90000"/>
              </a:lnSpc>
            </a:pPr>
            <a:r>
              <a:rPr lang="en-US" sz="2200" b="1"/>
              <a:t>Ask coalition members to visit with their stakeholders for an inventory</a:t>
            </a:r>
          </a:p>
          <a:p>
            <a:pPr>
              <a:lnSpc>
                <a:spcPct val="90000"/>
              </a:lnSpc>
              <a:buFont typeface="Wingdings" pitchFamily="2" charset="2"/>
              <a:buNone/>
            </a:pPr>
            <a:endParaRPr lang="en-US" sz="2200" b="1"/>
          </a:p>
          <a:p>
            <a:pPr>
              <a:lnSpc>
                <a:spcPct val="90000"/>
              </a:lnSpc>
            </a:pPr>
            <a:r>
              <a:rPr lang="en-US" sz="2200" b="1"/>
              <a:t>Refer to previous slide for next steps</a:t>
            </a:r>
          </a:p>
          <a:p>
            <a:pPr>
              <a:lnSpc>
                <a:spcPct val="90000"/>
              </a:lnSpc>
            </a:pPr>
            <a:endParaRPr lang="en-US" sz="2200" b="1"/>
          </a:p>
        </p:txBody>
      </p:sp>
      <p:pic>
        <p:nvPicPr>
          <p:cNvPr id="462852" name="Picture 4" descr="31531_398689015094_700525094_4763534_8204344_n">
            <a:hlinkClick r:id="rId2"/>
          </p:cNvPr>
          <p:cNvPicPr>
            <a:picLocks noChangeAspect="1" noChangeArrowheads="1"/>
          </p:cNvPicPr>
          <p:nvPr/>
        </p:nvPicPr>
        <p:blipFill>
          <a:blip r:embed="rId3" cstate="print"/>
          <a:srcRect/>
          <a:stretch>
            <a:fillRect/>
          </a:stretch>
        </p:blipFill>
        <p:spPr bwMode="auto">
          <a:xfrm>
            <a:off x="6075363" y="974725"/>
            <a:ext cx="3068637" cy="2981325"/>
          </a:xfrm>
          <a:prstGeom prst="rect">
            <a:avLst/>
          </a:prstGeom>
          <a:noFill/>
        </p:spPr>
      </p:pic>
      <p:pic>
        <p:nvPicPr>
          <p:cNvPr id="462854" name="Picture 6" descr="7032_982517475009_6828789_54304650_2768606_n">
            <a:hlinkClick r:id="rId4"/>
          </p:cNvPr>
          <p:cNvPicPr>
            <a:picLocks noChangeAspect="1" noChangeArrowheads="1"/>
          </p:cNvPicPr>
          <p:nvPr/>
        </p:nvPicPr>
        <p:blipFill>
          <a:blip r:embed="rId5" cstate="print"/>
          <a:srcRect l="4768" r="25034"/>
          <a:stretch>
            <a:fillRect/>
          </a:stretch>
        </p:blipFill>
        <p:spPr bwMode="auto">
          <a:xfrm>
            <a:off x="5962650" y="979488"/>
            <a:ext cx="3181350" cy="3402012"/>
          </a:xfrm>
          <a:prstGeom prst="rect">
            <a:avLst/>
          </a:prstGeom>
          <a:noFill/>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2_Default Design">
  <a:themeElements>
    <a:clrScheme name="">
      <a:dk1>
        <a:srgbClr val="000000"/>
      </a:dk1>
      <a:lt1>
        <a:srgbClr val="B2B2B2"/>
      </a:lt1>
      <a:dk2>
        <a:srgbClr val="FFFFFF"/>
      </a:dk2>
      <a:lt2>
        <a:srgbClr val="DDDDDD"/>
      </a:lt2>
      <a:accent1>
        <a:srgbClr val="39569D"/>
      </a:accent1>
      <a:accent2>
        <a:srgbClr val="C05012"/>
      </a:accent2>
      <a:accent3>
        <a:srgbClr val="D5D5D5"/>
      </a:accent3>
      <a:accent4>
        <a:srgbClr val="000000"/>
      </a:accent4>
      <a:accent5>
        <a:srgbClr val="AEB4CC"/>
      </a:accent5>
      <a:accent6>
        <a:srgbClr val="AE480F"/>
      </a:accent6>
      <a:hlink>
        <a:srgbClr val="6883C8"/>
      </a:hlink>
      <a:folHlink>
        <a:srgbClr val="EB2D38"/>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000000"/>
        </a:dk1>
        <a:lt1>
          <a:srgbClr val="FFFFFF"/>
        </a:lt1>
        <a:dk2>
          <a:srgbClr val="000000"/>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14">
        <a:dk1>
          <a:srgbClr val="000000"/>
        </a:dk1>
        <a:lt1>
          <a:srgbClr val="FFFFFF"/>
        </a:lt1>
        <a:dk2>
          <a:srgbClr val="3366FF"/>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15">
        <a:dk1>
          <a:srgbClr val="000000"/>
        </a:dk1>
        <a:lt1>
          <a:srgbClr val="FFFFFF"/>
        </a:lt1>
        <a:dk2>
          <a:srgbClr val="0030C8"/>
        </a:dk2>
        <a:lt2>
          <a:srgbClr val="C0C0C0"/>
        </a:lt2>
        <a:accent1>
          <a:srgbClr val="F5C507"/>
        </a:accent1>
        <a:accent2>
          <a:srgbClr val="969696"/>
        </a:accent2>
        <a:accent3>
          <a:srgbClr val="FFFFFF"/>
        </a:accent3>
        <a:accent4>
          <a:srgbClr val="000000"/>
        </a:accent4>
        <a:accent5>
          <a:srgbClr val="F9DFAA"/>
        </a:accent5>
        <a:accent6>
          <a:srgbClr val="878787"/>
        </a:accent6>
        <a:hlink>
          <a:srgbClr val="6699FF"/>
        </a:hlink>
        <a:folHlink>
          <a:srgbClr val="CC0000"/>
        </a:folHlink>
      </a:clrScheme>
      <a:clrMap bg1="lt1" tx1="dk1" bg2="lt2" tx2="dk2" accent1="accent1" accent2="accent2" accent3="accent3" accent4="accent4" accent5="accent5" accent6="accent6" hlink="hlink" folHlink="folHlink"/>
    </a:extraClrScheme>
    <a:extraClrScheme>
      <a:clrScheme name="2_Default Design 16">
        <a:dk1>
          <a:srgbClr val="000000"/>
        </a:dk1>
        <a:lt1>
          <a:srgbClr val="FFFFFF"/>
        </a:lt1>
        <a:dk2>
          <a:srgbClr val="0030C8"/>
        </a:dk2>
        <a:lt2>
          <a:srgbClr val="C0C0C0"/>
        </a:lt2>
        <a:accent1>
          <a:srgbClr val="F5C507"/>
        </a:accent1>
        <a:accent2>
          <a:srgbClr val="777777"/>
        </a:accent2>
        <a:accent3>
          <a:srgbClr val="FFFFFF"/>
        </a:accent3>
        <a:accent4>
          <a:srgbClr val="000000"/>
        </a:accent4>
        <a:accent5>
          <a:srgbClr val="F9DFAA"/>
        </a:accent5>
        <a:accent6>
          <a:srgbClr val="6B6B6B"/>
        </a:accent6>
        <a:hlink>
          <a:srgbClr val="6699FF"/>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
      <a:dk1>
        <a:srgbClr val="000000"/>
      </a:dk1>
      <a:lt1>
        <a:srgbClr val="B2B2B2"/>
      </a:lt1>
      <a:dk2>
        <a:srgbClr val="FFFFFF"/>
      </a:dk2>
      <a:lt2>
        <a:srgbClr val="DDDDDD"/>
      </a:lt2>
      <a:accent1>
        <a:srgbClr val="39569D"/>
      </a:accent1>
      <a:accent2>
        <a:srgbClr val="C05012"/>
      </a:accent2>
      <a:accent3>
        <a:srgbClr val="D5D5D5"/>
      </a:accent3>
      <a:accent4>
        <a:srgbClr val="000000"/>
      </a:accent4>
      <a:accent5>
        <a:srgbClr val="AEB4CC"/>
      </a:accent5>
      <a:accent6>
        <a:srgbClr val="AE480F"/>
      </a:accent6>
      <a:hlink>
        <a:srgbClr val="6883C8"/>
      </a:hlink>
      <a:folHlink>
        <a:srgbClr val="EB2D38"/>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3366FF"/>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30C8"/>
        </a:dk2>
        <a:lt2>
          <a:srgbClr val="C0C0C0"/>
        </a:lt2>
        <a:accent1>
          <a:srgbClr val="F5C507"/>
        </a:accent1>
        <a:accent2>
          <a:srgbClr val="969696"/>
        </a:accent2>
        <a:accent3>
          <a:srgbClr val="FFFFFF"/>
        </a:accent3>
        <a:accent4>
          <a:srgbClr val="000000"/>
        </a:accent4>
        <a:accent5>
          <a:srgbClr val="F9DFAA"/>
        </a:accent5>
        <a:accent6>
          <a:srgbClr val="878787"/>
        </a:accent6>
        <a:hlink>
          <a:srgbClr val="6699FF"/>
        </a:hlink>
        <a:folHlink>
          <a:srgbClr val="CC0000"/>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30C8"/>
        </a:dk2>
        <a:lt2>
          <a:srgbClr val="C0C0C0"/>
        </a:lt2>
        <a:accent1>
          <a:srgbClr val="F5C507"/>
        </a:accent1>
        <a:accent2>
          <a:srgbClr val="777777"/>
        </a:accent2>
        <a:accent3>
          <a:srgbClr val="FFFFFF"/>
        </a:accent3>
        <a:accent4>
          <a:srgbClr val="000000"/>
        </a:accent4>
        <a:accent5>
          <a:srgbClr val="F9DFAA"/>
        </a:accent5>
        <a:accent6>
          <a:srgbClr val="6B6B6B"/>
        </a:accent6>
        <a:hlink>
          <a:srgbClr val="6699FF"/>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
      <a:dk1>
        <a:srgbClr val="000000"/>
      </a:dk1>
      <a:lt1>
        <a:srgbClr val="B2B2B2"/>
      </a:lt1>
      <a:dk2>
        <a:srgbClr val="FFFFFF"/>
      </a:dk2>
      <a:lt2>
        <a:srgbClr val="DDDDDD"/>
      </a:lt2>
      <a:accent1>
        <a:srgbClr val="39569D"/>
      </a:accent1>
      <a:accent2>
        <a:srgbClr val="C05012"/>
      </a:accent2>
      <a:accent3>
        <a:srgbClr val="D5D5D5"/>
      </a:accent3>
      <a:accent4>
        <a:srgbClr val="000000"/>
      </a:accent4>
      <a:accent5>
        <a:srgbClr val="AEB4CC"/>
      </a:accent5>
      <a:accent6>
        <a:srgbClr val="AE480F"/>
      </a:accent6>
      <a:hlink>
        <a:srgbClr val="6883C8"/>
      </a:hlink>
      <a:folHlink>
        <a:srgbClr val="EB2D38"/>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Default Design 13">
        <a:dk1>
          <a:srgbClr val="000000"/>
        </a:dk1>
        <a:lt1>
          <a:srgbClr val="FFFFFF"/>
        </a:lt1>
        <a:dk2>
          <a:srgbClr val="000000"/>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14">
        <a:dk1>
          <a:srgbClr val="000000"/>
        </a:dk1>
        <a:lt1>
          <a:srgbClr val="FFFFFF"/>
        </a:lt1>
        <a:dk2>
          <a:srgbClr val="3366FF"/>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15">
        <a:dk1>
          <a:srgbClr val="000000"/>
        </a:dk1>
        <a:lt1>
          <a:srgbClr val="FFFFFF"/>
        </a:lt1>
        <a:dk2>
          <a:srgbClr val="0030C8"/>
        </a:dk2>
        <a:lt2>
          <a:srgbClr val="C0C0C0"/>
        </a:lt2>
        <a:accent1>
          <a:srgbClr val="F5C507"/>
        </a:accent1>
        <a:accent2>
          <a:srgbClr val="969696"/>
        </a:accent2>
        <a:accent3>
          <a:srgbClr val="FFFFFF"/>
        </a:accent3>
        <a:accent4>
          <a:srgbClr val="000000"/>
        </a:accent4>
        <a:accent5>
          <a:srgbClr val="F9DFAA"/>
        </a:accent5>
        <a:accent6>
          <a:srgbClr val="878787"/>
        </a:accent6>
        <a:hlink>
          <a:srgbClr val="6699FF"/>
        </a:hlink>
        <a:folHlink>
          <a:srgbClr val="CC0000"/>
        </a:folHlink>
      </a:clrScheme>
      <a:clrMap bg1="lt1" tx1="dk1" bg2="lt2" tx2="dk2" accent1="accent1" accent2="accent2" accent3="accent3" accent4="accent4" accent5="accent5" accent6="accent6" hlink="hlink" folHlink="folHlink"/>
    </a:extraClrScheme>
    <a:extraClrScheme>
      <a:clrScheme name="3_Default Design 16">
        <a:dk1>
          <a:srgbClr val="000000"/>
        </a:dk1>
        <a:lt1>
          <a:srgbClr val="FFFFFF"/>
        </a:lt1>
        <a:dk2>
          <a:srgbClr val="0030C8"/>
        </a:dk2>
        <a:lt2>
          <a:srgbClr val="C0C0C0"/>
        </a:lt2>
        <a:accent1>
          <a:srgbClr val="F5C507"/>
        </a:accent1>
        <a:accent2>
          <a:srgbClr val="777777"/>
        </a:accent2>
        <a:accent3>
          <a:srgbClr val="FFFFFF"/>
        </a:accent3>
        <a:accent4>
          <a:srgbClr val="000000"/>
        </a:accent4>
        <a:accent5>
          <a:srgbClr val="F9DFAA"/>
        </a:accent5>
        <a:accent6>
          <a:srgbClr val="6B6B6B"/>
        </a:accent6>
        <a:hlink>
          <a:srgbClr val="6699FF"/>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3896</TotalTime>
  <Words>902</Words>
  <Application>Microsoft Office PowerPoint</Application>
  <PresentationFormat>On-screen Show (4:3)</PresentationFormat>
  <Paragraphs>249</Paragraphs>
  <Slides>36</Slides>
  <Notes>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36</vt:i4>
      </vt:variant>
    </vt:vector>
  </HeadingPairs>
  <TitlesOfParts>
    <vt:vector size="43" baseType="lpstr">
      <vt:lpstr>Arial</vt:lpstr>
      <vt:lpstr>Wingdings</vt:lpstr>
      <vt:lpstr>Arial Black</vt:lpstr>
      <vt:lpstr>Bookman Old Style</vt:lpstr>
      <vt:lpstr>2_Default Design</vt:lpstr>
      <vt:lpstr>1_Default Design</vt:lpstr>
      <vt:lpstr>3_Default Design</vt:lpstr>
      <vt:lpstr>WHAT IS A BROWNFIELD…..  </vt:lpstr>
      <vt:lpstr>Brownfield Redevelopment    What’s all the Hype?</vt:lpstr>
      <vt:lpstr>What is a Brownfield?</vt:lpstr>
      <vt:lpstr>DRILL DOWN</vt:lpstr>
      <vt:lpstr>BROWNFIELDS PROGRAM DOES NOT  BENEFIT THE PRP…</vt:lpstr>
      <vt:lpstr>GETTING STARTED… </vt:lpstr>
      <vt:lpstr>THE COMMUNITY DEFINES ITS BROWNFIELDS </vt:lpstr>
      <vt:lpstr>  IDENTIFICATION: Tour your community!  </vt:lpstr>
      <vt:lpstr>  IDENTIFICATION: Tour your community!  </vt:lpstr>
      <vt:lpstr>IDENTIFICATION</vt:lpstr>
      <vt:lpstr>IDENTIFICATION</vt:lpstr>
      <vt:lpstr>INTERACTIVE PROGRAM FEATURING FEDERAL REGULATORY DATA ON SITES</vt:lpstr>
      <vt:lpstr>MORE FEDERAL REGULATORY DATA… </vt:lpstr>
      <vt:lpstr>IN BROWNFIELDS PROGRAM SITES,  RESOURCES, FAQs</vt:lpstr>
      <vt:lpstr>IDEM’s VIRTUAL FILE CABINET</vt:lpstr>
      <vt:lpstr>WHEN CONSIDERING STAKEHOLDERS…CONSIDER WHO MIGHT BENEFIT FROM CLEANUP </vt:lpstr>
      <vt:lpstr>WHAT’S THE BIG PICTURE?</vt:lpstr>
      <vt:lpstr>CHECK YOUR COMPREHENSIVE PLAN FOR  LAND USE CONFLICTS</vt:lpstr>
      <vt:lpstr>DRILL DOWN</vt:lpstr>
      <vt:lpstr>BROWNFIELD? GREENWAYS, TRAILS</vt:lpstr>
      <vt:lpstr>REAL PROPERTY, POTENTIAL FOR CONTAMINATION </vt:lpstr>
      <vt:lpstr>ABANDONED BUILDING NEXT TO COMMUNITY HOUSING PROJECT</vt:lpstr>
      <vt:lpstr>OLD SCHOOL  </vt:lpstr>
      <vt:lpstr>HISTORIC CITY JAIL—BROWNFIELD???</vt:lpstr>
      <vt:lpstr>OLD GRADE SCHOOL—BROWNFIELD??</vt:lpstr>
      <vt:lpstr>MAIN STREET BUILDINGS—BROWNFIELD?</vt:lpstr>
      <vt:lpstr>OUTDATED STRIP MALLS—BROWNFIELD?</vt:lpstr>
      <vt:lpstr>OLD COUNTY HOSPITAL (HISTORIC) ---BROWNFIELD?</vt:lpstr>
      <vt:lpstr>ASBESTOS</vt:lpstr>
      <vt:lpstr>LEAD PAINT….</vt:lpstr>
      <vt:lpstr>UNDERGROUND STORAGE TANK</vt:lpstr>
      <vt:lpstr>POTENTIAL FOR CONTAMINATION</vt:lpstr>
      <vt:lpstr>STAINED SOILS </vt:lpstr>
      <vt:lpstr>POTENTIAL FOR CONTAMINATION?</vt:lpstr>
      <vt:lpstr>REMEMBER….BROWNFIELDS ARE</vt:lpstr>
      <vt:lpstr>Slide 36</vt:lpstr>
    </vt:vector>
  </TitlesOfParts>
  <Company>Distinction Communication,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ATC PowerPoint Presentation</dc:title>
  <dc:creator>Abby Ethington</dc:creator>
  <cp:keywords>PowerPoint customizable</cp:keywords>
  <dc:description>The fully customizable modular PowerPoint deck allows the presenter to either show all or only certain aspects of the story, based upon how much knowledge the audience has about ATC. The modules can easily be expanded for proposal presentations and customized to meet the audience's needs. Due to the size of this file, please save it to your hard drive before you view it.</dc:description>
  <cp:lastModifiedBy>Sarah Yeager</cp:lastModifiedBy>
  <cp:revision>386</cp:revision>
  <dcterms:created xsi:type="dcterms:W3CDTF">2006-10-16T23:58:53Z</dcterms:created>
  <dcterms:modified xsi:type="dcterms:W3CDTF">2010-08-31T12:31:06Z</dcterms:modified>
</cp:coreProperties>
</file>