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85418-6118-429D-B93C-F986ACBEFC9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A3D2A-5E88-49A4-AEF3-E0562F1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18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227-A324-40C6-ABD4-47122B783D3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75584-7B00-43B9-BA1D-43D736E9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2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69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23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3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76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15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2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0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7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5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76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75584-7B00-43B9-BA1D-43D736E98B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8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8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3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6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0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FFB8E-8E63-435B-900E-650E81A69CC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DBA7-069B-49AD-8553-51780C83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3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s.gov/web/grants/hom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bo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efenseinnovationmarketplace.mil/" TargetMode="External"/><Relationship Id="rId4" Type="http://schemas.openxmlformats.org/officeDocument/2006/relationships/hyperlink" Target="http://www.nsf.gov/fundin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energy.gov/funding-opportunities/" TargetMode="External"/><Relationship Id="rId2" Type="http://schemas.openxmlformats.org/officeDocument/2006/relationships/hyperlink" Target="http://science.nasa.gov/researchers/sara/grant-solicita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rpa.mil/work-with-us/opportunities" TargetMode="External"/><Relationship Id="rId5" Type="http://schemas.openxmlformats.org/officeDocument/2006/relationships/hyperlink" Target="http://www.grants.gov/search-grants.html?agencyCode%3DDOE" TargetMode="External"/><Relationship Id="rId4" Type="http://schemas.openxmlformats.org/officeDocument/2006/relationships/hyperlink" Target="https://www.netl.doe.gov/business/solicitation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lmarino@ksu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danderson@k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ivot.cos.com/funding_mai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00025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Funding Basics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Office of Research and Sponsored Programs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Funding Databases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4038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Grants.gov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All Federal grant funding opportunities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Can sign up for notifications (“Manage Subscription”)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Sign up for specific funding agencies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Doesn’t always catch everything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http://www.grants.gov/web/grants/home.html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799"/>
          </a:xfrm>
        </p:spPr>
        <p:txBody>
          <a:bodyPr/>
          <a:lstStyle/>
          <a:p>
            <a:r>
              <a:rPr lang="en-US" b="1" dirty="0" smtClean="0"/>
              <a:t>Funding Databases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FedBizOps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Federal procurement and service opportunities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Can sign up for notifications via the “Getting Started” tab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https://www.fbo.gov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914399"/>
          </a:xfrm>
        </p:spPr>
        <p:txBody>
          <a:bodyPr/>
          <a:lstStyle/>
          <a:p>
            <a:r>
              <a:rPr lang="en-US" b="1" dirty="0" smtClean="0"/>
              <a:t>Agency Websites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National Institutes of Health— </a:t>
            </a:r>
            <a:r>
              <a:rPr lang="en-US" sz="2800" dirty="0" smtClean="0">
                <a:hlinkClick r:id="rId3"/>
              </a:rPr>
              <a:t>http://grants.nih.gov/grants/guide/index.html</a:t>
            </a:r>
            <a:endParaRPr lang="en-US" sz="2800" dirty="0" smtClean="0"/>
          </a:p>
          <a:p>
            <a:pPr algn="l"/>
            <a:r>
              <a:rPr lang="en-US" sz="2800" dirty="0" smtClean="0"/>
              <a:t>Office of Behavioral and Social Sciences Research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National Science Foundation-</a:t>
            </a:r>
          </a:p>
          <a:p>
            <a:pPr algn="l"/>
            <a:r>
              <a:rPr lang="en-US" sz="2800" dirty="0" smtClean="0">
                <a:hlinkClick r:id="rId4"/>
              </a:rPr>
              <a:t>http://www.nsf.gov/funding/</a:t>
            </a:r>
            <a:endParaRPr lang="en-US" sz="2800" dirty="0" smtClean="0"/>
          </a:p>
          <a:p>
            <a:pPr algn="l"/>
            <a:r>
              <a:rPr lang="en-US" sz="2800" dirty="0" smtClean="0"/>
              <a:t>Directorate for Social, Behavioral, and Economic Sciences</a:t>
            </a:r>
          </a:p>
          <a:p>
            <a:pPr algn="l"/>
            <a:r>
              <a:rPr lang="en-US" sz="2800" dirty="0" smtClean="0"/>
              <a:t>INFEWS</a:t>
            </a:r>
          </a:p>
          <a:p>
            <a:pPr algn="l"/>
            <a:endParaRPr lang="en-US" sz="2800" dirty="0"/>
          </a:p>
          <a:p>
            <a:pPr algn="l"/>
            <a:r>
              <a:rPr lang="en-US" dirty="0"/>
              <a:t>DOD</a:t>
            </a:r>
            <a:r>
              <a:rPr lang="en-US" dirty="0" smtClean="0"/>
              <a:t>—</a:t>
            </a:r>
          </a:p>
          <a:p>
            <a:pPr algn="l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://www.defenseinnovationmarketplace.mil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1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NASA-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://science.nasa.gov/researchers/sara/grant-solicitations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DOE-  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://science.energy.gov/funding-opportunities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www.netl.doe.gov/business/solicitations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www.grants.gov/search-grants.html?agencyCode%3DDOE</a:t>
            </a:r>
            <a:endParaRPr lang="en-US" dirty="0" smtClean="0"/>
          </a:p>
          <a:p>
            <a:r>
              <a:rPr lang="en-US" dirty="0" smtClean="0"/>
              <a:t>DARPA</a:t>
            </a:r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www.darpa.mil/work-with-us/opportunities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4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219199"/>
          </a:xfrm>
        </p:spPr>
        <p:txBody>
          <a:bodyPr/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27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Mary Lou Marino</a:t>
            </a:r>
          </a:p>
          <a:p>
            <a:r>
              <a:rPr lang="en-US" dirty="0" smtClean="0">
                <a:hlinkClick r:id="rId3"/>
              </a:rPr>
              <a:t>mlmarino@ksu.edu</a:t>
            </a:r>
            <a:endParaRPr lang="en-US" dirty="0" smtClean="0"/>
          </a:p>
          <a:p>
            <a:r>
              <a:rPr lang="en-US" dirty="0" smtClean="0"/>
              <a:t>785-532-3211</a:t>
            </a:r>
          </a:p>
          <a:p>
            <a:r>
              <a:rPr lang="en-US" dirty="0" smtClean="0"/>
              <a:t>Joel Anderson</a:t>
            </a:r>
          </a:p>
          <a:p>
            <a:r>
              <a:rPr lang="en-US" dirty="0" smtClean="0">
                <a:hlinkClick r:id="rId4"/>
              </a:rPr>
              <a:t>jdanderson@ksu.edu</a:t>
            </a:r>
            <a:endParaRPr lang="en-US" dirty="0" smtClean="0"/>
          </a:p>
          <a:p>
            <a:r>
              <a:rPr lang="en-US" dirty="0" smtClean="0"/>
              <a:t>785-532-3455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4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Organization of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Definition of Terms</a:t>
            </a:r>
          </a:p>
          <a:p>
            <a:pPr lvl="1"/>
            <a:r>
              <a:rPr lang="en-US" dirty="0" smtClean="0"/>
              <a:t>Types of Funding Announcements</a:t>
            </a:r>
          </a:p>
          <a:p>
            <a:pPr lvl="1"/>
            <a:r>
              <a:rPr lang="en-US" dirty="0" smtClean="0"/>
              <a:t>Funding Mechanisms</a:t>
            </a:r>
          </a:p>
          <a:p>
            <a:r>
              <a:rPr lang="en-US" dirty="0" smtClean="0"/>
              <a:t>How to Find Funding Opportunities</a:t>
            </a:r>
          </a:p>
          <a:p>
            <a:pPr lvl="1"/>
            <a:r>
              <a:rPr lang="en-US" dirty="0" smtClean="0"/>
              <a:t>Special Search Engines</a:t>
            </a:r>
          </a:p>
          <a:p>
            <a:pPr lvl="1"/>
            <a:r>
              <a:rPr lang="en-US" dirty="0" smtClean="0"/>
              <a:t>Specific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8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Types of Funding Announcements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Program Announcements (PA)</a:t>
            </a:r>
          </a:p>
          <a:p>
            <a:r>
              <a:rPr lang="en-US" dirty="0" smtClean="0"/>
              <a:t>Requests for Application (RFA)</a:t>
            </a:r>
          </a:p>
          <a:p>
            <a:r>
              <a:rPr lang="en-US" dirty="0" smtClean="0"/>
              <a:t>Broad Agency Announcements (BAA)</a:t>
            </a:r>
          </a:p>
          <a:p>
            <a:r>
              <a:rPr lang="en-US" dirty="0" smtClean="0"/>
              <a:t>Requests for Proposals (RFP)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9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7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Types of Funding Announcements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0"/>
            <a:ext cx="6400800" cy="4876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Announcements (PA)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Scope Very broad, award results in a grant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Researcher initiated and allows for control over-problem, approach and timeline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Grants.gov</a:t>
            </a:r>
          </a:p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Requests for Application (RFA)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Scope more restrictive, award results in a grant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Researcher has control over problem, approach and timeline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Grants.gov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lvl="1" algn="l"/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1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Types of Funding Announcements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772400" cy="4343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Broad Agency Announcements (BAAs)</a:t>
            </a:r>
          </a:p>
          <a:p>
            <a:pPr marL="457200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Broad but variable</a:t>
            </a:r>
          </a:p>
          <a:p>
            <a:pPr marL="457200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Directed toward increasing knowledge in a specific area of Agency Interest</a:t>
            </a:r>
          </a:p>
          <a:p>
            <a:pPr marL="457200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Researcher has control over problem, approach, etc. but within the context of Agency needs</a:t>
            </a:r>
          </a:p>
          <a:p>
            <a:pPr marL="457200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Grant, contract or cooperative agreement</a:t>
            </a:r>
          </a:p>
          <a:p>
            <a:pPr marL="457200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Grants.gov or </a:t>
            </a:r>
            <a:r>
              <a:rPr lang="en-US" dirty="0" err="1" smtClean="0"/>
              <a:t>FedBizOpps</a:t>
            </a:r>
            <a:r>
              <a:rPr lang="en-US" dirty="0" smtClean="0"/>
              <a:t> (www.fbo.gov)</a:t>
            </a:r>
          </a:p>
          <a:p>
            <a:pPr algn="l">
              <a:lnSpc>
                <a:spcPts val="3000"/>
              </a:lnSpc>
            </a:pPr>
            <a:endParaRPr lang="en-US" dirty="0" smtClean="0"/>
          </a:p>
          <a:p>
            <a:pPr marL="457200" indent="-457200" algn="l">
              <a:lnSpc>
                <a:spcPts val="34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8077200" cy="1470025"/>
          </a:xfrm>
        </p:spPr>
        <p:txBody>
          <a:bodyPr/>
          <a:lstStyle/>
          <a:p>
            <a:r>
              <a:rPr lang="en-US" b="1" dirty="0" smtClean="0"/>
              <a:t>Types of Funding Announcements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924800" cy="3200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Requests for Proposals (RFP)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Most restrictive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Specifies research problem, methods, product delivered, applicant qualifications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Contract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FedBizOpps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(www.fbo.gov)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r>
              <a:rPr lang="en-US" b="1" dirty="0" smtClean="0"/>
              <a:t>Funding Mechanisms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848600" cy="5105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Grant</a:t>
            </a:r>
          </a:p>
          <a:p>
            <a:pPr marL="457200" indent="-457200" algn="l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Patron or Partner</a:t>
            </a:r>
          </a:p>
          <a:p>
            <a:pPr marL="457200" indent="-457200" algn="l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Support or stimulate research</a:t>
            </a:r>
          </a:p>
          <a:p>
            <a:pPr marL="457200" indent="-457200" algn="l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Money provided in hopes study goals are reached</a:t>
            </a:r>
          </a:p>
          <a:p>
            <a:pPr algn="l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Contract</a:t>
            </a:r>
          </a:p>
          <a:p>
            <a:pPr marL="457200" indent="-457200" algn="l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Purchaser</a:t>
            </a:r>
          </a:p>
          <a:p>
            <a:pPr marL="457200" indent="-457200" algn="l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Acquire goods or services</a:t>
            </a:r>
          </a:p>
          <a:p>
            <a:pPr marL="457200" indent="-457200" algn="l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Researchers legally required to deliver goods or services in exchange for money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Where to Find Funding Opportunities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924800" cy="4419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Newsletters/Opportunity Compilations</a:t>
            </a:r>
          </a:p>
          <a:p>
            <a:pPr marL="457200" indent="-457200" algn="l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Funding Connection</a:t>
            </a:r>
          </a:p>
          <a:p>
            <a:pPr marL="457200" indent="-457200" algn="l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Grant Advisor Plus</a:t>
            </a:r>
          </a:p>
          <a:p>
            <a:pPr marL="457200" indent="-457200" algn="l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Philanthropy News Digest</a:t>
            </a:r>
          </a:p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Funding Opportunity Databases</a:t>
            </a:r>
          </a:p>
          <a:p>
            <a:pPr marL="457200" indent="-457200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PIVOT, SPIN (subscription based)</a:t>
            </a:r>
          </a:p>
          <a:p>
            <a:pPr marL="457200" indent="-457200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Grants.gov</a:t>
            </a:r>
          </a:p>
          <a:p>
            <a:pPr marL="457200" indent="-457200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FedBizOpps</a:t>
            </a:r>
            <a:endParaRPr lang="en-US" dirty="0" smtClean="0"/>
          </a:p>
          <a:p>
            <a:pPr algn="l">
              <a:lnSpc>
                <a:spcPts val="32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Funding Agency Websites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lnSpc>
                <a:spcPts val="3200"/>
              </a:lnSpc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Funding Databases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505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PIVOT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Funding opportunities from all over the world worth ~$33 billion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Includes federal agencies, libraries, nonprofits, some foundations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Weekly notifications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Not as timely as grants.gov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pivot.cos.com/funding_main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8396</TotalTime>
  <Words>432</Words>
  <Application>Microsoft Office PowerPoint</Application>
  <PresentationFormat>On-screen Show (4:3)</PresentationFormat>
  <Paragraphs>130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Funding Basics</vt:lpstr>
      <vt:lpstr>Organization of Presentation</vt:lpstr>
      <vt:lpstr>Types of Funding Announcements</vt:lpstr>
      <vt:lpstr>Types of Funding Announcements</vt:lpstr>
      <vt:lpstr>Types of Funding Announcements</vt:lpstr>
      <vt:lpstr>Types of Funding Announcements</vt:lpstr>
      <vt:lpstr>Funding Mechanisms</vt:lpstr>
      <vt:lpstr>Where to Find Funding Opportunities</vt:lpstr>
      <vt:lpstr>Funding Databases</vt:lpstr>
      <vt:lpstr>Funding Databases</vt:lpstr>
      <vt:lpstr>Funding Databases</vt:lpstr>
      <vt:lpstr>Agency Websites</vt:lpstr>
      <vt:lpstr>Agency Websites</vt:lpstr>
      <vt:lpstr>Contact Information</vt:lpstr>
    </vt:vector>
  </TitlesOfParts>
  <Company>VPR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Basics</dc:title>
  <dc:creator>mlmarino</dc:creator>
  <cp:lastModifiedBy>Kaitlynn Bachman</cp:lastModifiedBy>
  <cp:revision>34</cp:revision>
  <cp:lastPrinted>2015-04-30T14:18:15Z</cp:lastPrinted>
  <dcterms:created xsi:type="dcterms:W3CDTF">2015-01-30T15:22:21Z</dcterms:created>
  <dcterms:modified xsi:type="dcterms:W3CDTF">2016-08-31T20:58:00Z</dcterms:modified>
</cp:coreProperties>
</file>