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  <p:sldMasterId id="2147483749" r:id="rId2"/>
  </p:sldMasterIdLst>
  <p:notesMasterIdLst>
    <p:notesMasterId r:id="rId18"/>
  </p:notesMasterIdLst>
  <p:handoutMasterIdLst>
    <p:handoutMasterId r:id="rId19"/>
  </p:handoutMasterIdLst>
  <p:sldIdLst>
    <p:sldId id="634" r:id="rId3"/>
    <p:sldId id="503" r:id="rId4"/>
    <p:sldId id="645" r:id="rId5"/>
    <p:sldId id="646" r:id="rId6"/>
    <p:sldId id="647" r:id="rId7"/>
    <p:sldId id="648" r:id="rId8"/>
    <p:sldId id="649" r:id="rId9"/>
    <p:sldId id="650" r:id="rId10"/>
    <p:sldId id="651" r:id="rId11"/>
    <p:sldId id="652" r:id="rId12"/>
    <p:sldId id="654" r:id="rId13"/>
    <p:sldId id="657" r:id="rId14"/>
    <p:sldId id="658" r:id="rId15"/>
    <p:sldId id="659" r:id="rId16"/>
    <p:sldId id="636" r:id="rId17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2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996" autoAdjust="0"/>
    <p:restoredTop sz="78896" autoAdjust="0"/>
  </p:normalViewPr>
  <p:slideViewPr>
    <p:cSldViewPr snapToGrid="0" snapToObjects="1">
      <p:cViewPr varScale="1">
        <p:scale>
          <a:sx n="105" d="100"/>
          <a:sy n="105" d="100"/>
        </p:scale>
        <p:origin x="14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146" y="53"/>
      </p:cViewPr>
      <p:guideLst>
        <p:guide orient="horz" pos="2924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26833" cy="464185"/>
          </a:xfrm>
          <a:prstGeom prst="rect">
            <a:avLst/>
          </a:prstGeom>
        </p:spPr>
        <p:txBody>
          <a:bodyPr vert="horz" lIns="94088" tIns="47042" rIns="94088" bIns="47042" rtlCol="0"/>
          <a:lstStyle>
            <a:lvl1pPr algn="l">
              <a:defRPr sz="13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4" y="1"/>
            <a:ext cx="3026833" cy="464185"/>
          </a:xfrm>
          <a:prstGeom prst="rect">
            <a:avLst/>
          </a:prstGeom>
        </p:spPr>
        <p:txBody>
          <a:bodyPr vert="horz" lIns="94088" tIns="47042" rIns="94088" bIns="47042" rtlCol="0"/>
          <a:lstStyle>
            <a:lvl1pPr algn="r">
              <a:defRPr sz="1300"/>
            </a:lvl1pPr>
          </a:lstStyle>
          <a:p>
            <a:fld id="{3FC709B5-43D5-4454-A1B3-DF5FE843C65B}" type="datetimeFigureOut">
              <a:rPr lang="en-US" smtClean="0">
                <a:latin typeface="Segoe UI" panose="020B0502040204020203" pitchFamily="34" charset="0"/>
              </a:rPr>
              <a:pPr/>
              <a:t>1/27/2017</a:t>
            </a:fld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17905"/>
            <a:ext cx="3026833" cy="464185"/>
          </a:xfrm>
          <a:prstGeom prst="rect">
            <a:avLst/>
          </a:prstGeom>
        </p:spPr>
        <p:txBody>
          <a:bodyPr vert="horz" lIns="94088" tIns="47042" rIns="94088" bIns="47042" rtlCol="0" anchor="b"/>
          <a:lstStyle>
            <a:lvl1pPr algn="l">
              <a:defRPr sz="13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4" y="8817905"/>
            <a:ext cx="3026833" cy="464185"/>
          </a:xfrm>
          <a:prstGeom prst="rect">
            <a:avLst/>
          </a:prstGeom>
        </p:spPr>
        <p:txBody>
          <a:bodyPr vert="horz" lIns="94088" tIns="47042" rIns="94088" bIns="47042" rtlCol="0" anchor="b"/>
          <a:lstStyle>
            <a:lvl1pPr algn="r">
              <a:defRPr sz="1300"/>
            </a:lvl1pPr>
          </a:lstStyle>
          <a:p>
            <a:fld id="{5FB6A6A6-C0D4-4618-986B-E8E12CB0A608}" type="slidenum">
              <a:rPr lang="en-US" smtClean="0">
                <a:latin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2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26833" cy="464185"/>
          </a:xfrm>
          <a:prstGeom prst="rect">
            <a:avLst/>
          </a:prstGeom>
        </p:spPr>
        <p:txBody>
          <a:bodyPr vert="horz" lIns="94088" tIns="47042" rIns="94088" bIns="47042" rtlCol="0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4" y="1"/>
            <a:ext cx="3026833" cy="464185"/>
          </a:xfrm>
          <a:prstGeom prst="rect">
            <a:avLst/>
          </a:prstGeom>
        </p:spPr>
        <p:txBody>
          <a:bodyPr vert="horz" lIns="94088" tIns="47042" rIns="94088" bIns="47042" rtlCol="0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78A432B5-44A5-4757-A36C-2F8CB96642A3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88" tIns="47042" rIns="94088" bIns="470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4088" tIns="47042" rIns="94088" bIns="4704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17905"/>
            <a:ext cx="3026833" cy="464185"/>
          </a:xfrm>
          <a:prstGeom prst="rect">
            <a:avLst/>
          </a:prstGeom>
        </p:spPr>
        <p:txBody>
          <a:bodyPr vert="horz" lIns="94088" tIns="47042" rIns="94088" bIns="47042" rtlCol="0" anchor="b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4" y="8817905"/>
            <a:ext cx="3026833" cy="464185"/>
          </a:xfrm>
          <a:prstGeom prst="rect">
            <a:avLst/>
          </a:prstGeom>
        </p:spPr>
        <p:txBody>
          <a:bodyPr vert="horz" lIns="94088" tIns="47042" rIns="94088" bIns="47042" rtlCol="0" anchor="b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AD2C8E36-DCD4-4FAA-915F-B95B7F42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0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C8E36-DCD4-4FAA-915F-B95B7F42D99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23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C8E36-DCD4-4FAA-915F-B95B7F42D99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5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FAF-6648-45F3-8123-6B0D8111CF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0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FAF-6648-45F3-8123-6B0D8111CF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88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FAF-6648-45F3-8123-6B0D8111CF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69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1FAF-6648-45F3-8123-6B0D8111CF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77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C8E36-DCD4-4FAA-915F-B95B7F42D99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8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C8E36-DCD4-4FAA-915F-B95B7F42D99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3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C8E36-DCD4-4FAA-915F-B95B7F42D9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8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C8E36-DCD4-4FAA-915F-B95B7F42D99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8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C8E36-DCD4-4FAA-915F-B95B7F42D9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9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C8E36-DCD4-4FAA-915F-B95B7F42D99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C8E36-DCD4-4FAA-915F-B95B7F42D99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0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C8E36-DCD4-4FAA-915F-B95B7F42D99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14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C8E36-DCD4-4FAA-915F-B95B7F42D99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0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512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6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512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7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1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2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00200"/>
            <a:ext cx="7772400" cy="4343400"/>
          </a:xfrm>
        </p:spPr>
        <p:txBody>
          <a:bodyPr lIns="0" tIns="0" rIns="0" bIns="0" anchor="t"/>
          <a:lstStyle>
            <a:lvl1pPr algn="l">
              <a:defRPr sz="3000" b="0" cap="none"/>
            </a:lvl1pPr>
          </a:lstStyle>
          <a:p>
            <a:r>
              <a:rPr lang="en-US" dirty="0" smtClean="0"/>
              <a:t>Click to edit Master content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37565" y="40460"/>
            <a:ext cx="2694647" cy="1367554"/>
          </a:xfrm>
          <a:prstGeom prst="rect">
            <a:avLst/>
          </a:prstGeom>
          <a:solidFill>
            <a:srgbClr val="59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512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6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512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4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512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3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512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3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512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8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9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512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4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512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4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2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novation_slide_master-1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0199"/>
            <a:ext cx="8229600" cy="5032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565" y="40460"/>
            <a:ext cx="2694647" cy="1367554"/>
          </a:xfrm>
          <a:prstGeom prst="rect">
            <a:avLst/>
          </a:prstGeom>
          <a:solidFill>
            <a:srgbClr val="59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6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00" baseline="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00" baseline="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00" baseline="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00" baseline="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00" baseline="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00" baseline="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g"/><Relationship Id="rId5" Type="http://schemas.openxmlformats.org/officeDocument/2006/relationships/image" Target="../media/image14.tif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2913"/>
            <a:ext cx="1937240" cy="1681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38" y="3695520"/>
            <a:ext cx="3599698" cy="24073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718" y="1455678"/>
            <a:ext cx="3085282" cy="2278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65" y="1449713"/>
            <a:ext cx="2109137" cy="31750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240" y="2522541"/>
            <a:ext cx="2382454" cy="35818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240" y="1447725"/>
            <a:ext cx="2989597" cy="19883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20523"/>
          <a:stretch/>
        </p:blipFill>
        <p:spPr>
          <a:xfrm>
            <a:off x="4321694" y="1447724"/>
            <a:ext cx="1913143" cy="2286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3016" y="171141"/>
            <a:ext cx="8887146" cy="1146876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5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 Tenure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257" y="3731404"/>
            <a:ext cx="2157303" cy="23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3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08830" cy="655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</a:rPr>
              <a:t>Teaching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9" y="836772"/>
            <a:ext cx="8614881" cy="51695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Teaching is important but it is </a:t>
            </a:r>
            <a:r>
              <a:rPr lang="en-US" altLang="en-US" sz="2400" b="1" dirty="0"/>
              <a:t>binary</a:t>
            </a:r>
            <a:endParaRPr lang="en-US" altLang="en-US" sz="2800" b="1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Teaching is the </a:t>
            </a:r>
            <a:r>
              <a:rPr lang="en-US" altLang="en-US" sz="2400" b="1" dirty="0"/>
              <a:t>one </a:t>
            </a:r>
            <a:r>
              <a:rPr lang="en-US" altLang="en-US" sz="2400" dirty="0"/>
              <a:t>common thing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If you are exceptional in teaching, it helps 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If you are a poor teacher, it hurts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Good teaching creates good students at all levels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Try to fuse your teaching and research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You learn best by teaching!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Develop or teach courses in your research area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Bring research examples into the class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Hire undergrads to build demonstrations or simulations for classes at all levels</a:t>
            </a:r>
          </a:p>
        </p:txBody>
      </p:sp>
    </p:spTree>
    <p:extLst>
      <p:ext uri="{BB962C8B-B14F-4D97-AF65-F5344CB8AC3E}">
        <p14:creationId xmlns:p14="http://schemas.microsoft.com/office/powerpoint/2010/main" val="4272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87550" y="857250"/>
            <a:ext cx="5937115" cy="53826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200" dirty="0">
                <a:solidFill>
                  <a:schemeClr val="bg1"/>
                </a:solidFill>
              </a:rPr>
              <a:t>Final Thoughts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87549" y="857250"/>
            <a:ext cx="8852056" cy="51132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Develop 5 ways to </a:t>
            </a:r>
            <a:r>
              <a:rPr lang="en-US" altLang="en-US" sz="2800" b="1" dirty="0"/>
              <a:t>respectfully </a:t>
            </a:r>
            <a:r>
              <a:rPr lang="en-US" altLang="en-US" sz="2800" dirty="0"/>
              <a:t>say NO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If you are doing what you are supposed to do,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you are successful,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you are having problems,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tell </a:t>
            </a:r>
            <a:r>
              <a:rPr lang="en-US" altLang="en-US" sz="2400" dirty="0" smtClean="0"/>
              <a:t>us so we can work </a:t>
            </a:r>
            <a:r>
              <a:rPr lang="en-US" altLang="en-US" sz="2400" dirty="0"/>
              <a:t>on solutions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Find good mentors and use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Your best mentors are close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But</a:t>
            </a:r>
            <a:r>
              <a:rPr lang="en-US" altLang="en-US" sz="2400" dirty="0"/>
              <a:t> you should have mentors from all walks of life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Utilize the wealth of </a:t>
            </a:r>
            <a:r>
              <a:rPr lang="en-US" altLang="en-US" sz="2800" dirty="0" smtClean="0"/>
              <a:t>people </a:t>
            </a:r>
            <a:r>
              <a:rPr lang="en-US" altLang="en-US" sz="2800" dirty="0"/>
              <a:t>that </a:t>
            </a:r>
            <a:r>
              <a:rPr lang="en-US" altLang="en-US" sz="2800" dirty="0" smtClean="0"/>
              <a:t>are around you</a:t>
            </a:r>
            <a:endParaRPr lang="en-US" alt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108830" cy="65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Final Thoughts</a:t>
            </a:r>
            <a:endParaRPr lang="en-US" dirty="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7549" y="857250"/>
            <a:ext cx="8890197" cy="5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Later You Will Be Able to Relax &amp; Walk More Slowly</a:t>
            </a:r>
            <a:endParaRPr lang="en-US" alt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phd043010s.gif"/>
          <p:cNvPicPr>
            <a:picLocks noChangeAspect="1"/>
          </p:cNvPicPr>
          <p:nvPr/>
        </p:nvPicPr>
        <p:blipFill rotWithShape="1">
          <a:blip r:embed="rId3" cstate="print"/>
          <a:srcRect r="72411"/>
          <a:stretch/>
        </p:blipFill>
        <p:spPr>
          <a:xfrm>
            <a:off x="0" y="1395515"/>
            <a:ext cx="2474259" cy="4080495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23728" y="2082202"/>
            <a:ext cx="5010871" cy="270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</a:t>
            </a:r>
            <a:r>
              <a:rPr lang="en-US" sz="4400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Do untenured faculty walk faster than other faculty?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5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 smtClean="0">
                <a:solidFill>
                  <a:schemeClr val="bg1"/>
                </a:solidFill>
              </a:rPr>
              <a:t>Behind the Curtain: </a:t>
            </a:r>
            <a:r>
              <a:rPr lang="en-US" altLang="en-US" i="1" dirty="0" smtClean="0">
                <a:solidFill>
                  <a:schemeClr val="bg1"/>
                </a:solidFill>
              </a:rPr>
              <a:t>A Typical TPR Discussion</a:t>
            </a:r>
            <a:endParaRPr lang="en-US" alt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Subtitle</a:t>
            </a:r>
            <a:endParaRPr lang="en-US" dirty="0">
              <a:ea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7549" y="857250"/>
            <a:ext cx="8890197" cy="5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Later You Will Be Able to Relax &amp; Walk More Slowly</a:t>
            </a:r>
            <a:endParaRPr lang="en-US" alt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phd043010s.gif"/>
          <p:cNvPicPr>
            <a:picLocks noChangeAspect="1"/>
          </p:cNvPicPr>
          <p:nvPr/>
        </p:nvPicPr>
        <p:blipFill rotWithShape="1">
          <a:blip r:embed="rId3" cstate="print"/>
          <a:srcRect r="26828"/>
          <a:stretch/>
        </p:blipFill>
        <p:spPr>
          <a:xfrm>
            <a:off x="0" y="1395515"/>
            <a:ext cx="6562165" cy="40804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108830" cy="65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>
                <a:solidFill>
                  <a:schemeClr val="bg1"/>
                </a:solidFill>
              </a:rPr>
              <a:t>Here Is What the Study Revealed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Subtitle</a:t>
            </a:r>
            <a:endParaRPr lang="en-US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7549" y="857250"/>
            <a:ext cx="8890197" cy="5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Later You Will Be Able to Relax &amp; Walk More Slowly</a:t>
            </a:r>
            <a:endParaRPr lang="en-US" alt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phd043010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95515"/>
            <a:ext cx="8968154" cy="40804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55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100" dirty="0">
                <a:solidFill>
                  <a:schemeClr val="bg1"/>
                </a:solidFill>
              </a:rPr>
              <a:t>Later You Will Be Able to Relax &amp; Walk More Slowly</a:t>
            </a:r>
            <a:endParaRPr lang="en-US" alt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679" y="1448653"/>
            <a:ext cx="2088321" cy="25018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DBE74-70D2-8C43-ADAD-6EB1AA57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2088" y="48978"/>
            <a:ext cx="8229600" cy="12684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Thank You!</a:t>
            </a:r>
            <a:endParaRPr lang="en-US" sz="6600" b="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3"/>
          <a:stretch/>
        </p:blipFill>
        <p:spPr>
          <a:xfrm>
            <a:off x="0" y="3955551"/>
            <a:ext cx="3327944" cy="2151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553" y="1445794"/>
            <a:ext cx="3761990" cy="2504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48653"/>
            <a:ext cx="3765879" cy="25068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080" y="3950462"/>
            <a:ext cx="3242310" cy="2156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795" y="3950460"/>
            <a:ext cx="2629830" cy="21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08830" cy="65560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Opening Thoughts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9" y="836772"/>
            <a:ext cx="8614881" cy="51695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cs typeface="Segoe UI" panose="020B0502040204020203" pitchFamily="34" charset="0"/>
              </a:rPr>
              <a:t>Not</a:t>
            </a:r>
            <a:r>
              <a:rPr lang="en-US" altLang="en-US" dirty="0">
                <a:cs typeface="Segoe UI" panose="020B0502040204020203" pitchFamily="34" charset="0"/>
              </a:rPr>
              <a:t> about obtaining tenure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Segoe UI" panose="020B0502040204020203" pitchFamily="34" charset="0"/>
              </a:rPr>
              <a:t>It </a:t>
            </a:r>
            <a:r>
              <a:rPr lang="en-US" altLang="en-US" dirty="0">
                <a:cs typeface="Segoe UI" panose="020B0502040204020203" pitchFamily="34" charset="0"/>
              </a:rPr>
              <a:t>is about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cs typeface="Segoe UI" panose="020B0502040204020203" pitchFamily="34" charset="0"/>
              </a:rPr>
              <a:t>Becoming a dynamic faculty member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cs typeface="Segoe UI" panose="020B0502040204020203" pitchFamily="34" charset="0"/>
              </a:rPr>
              <a:t>Making a significant impact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cs typeface="Segoe UI" panose="020B0502040204020203" pitchFamily="34" charset="0"/>
              </a:rPr>
              <a:t>My advice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cs typeface="Segoe UI" panose="020B0502040204020203" pitchFamily="34" charset="0"/>
              </a:rPr>
              <a:t>Focus on impact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cs typeface="Segoe UI" panose="020B0502040204020203" pitchFamily="34" charset="0"/>
              </a:rPr>
              <a:t>Tenure will work itself out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cs typeface="Segoe UI" panose="020B0502040204020203" pitchFamily="34" charset="0"/>
              </a:rPr>
              <a:t>Don’t worry about it</a:t>
            </a:r>
            <a:endParaRPr lang="en-US" alt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08830" cy="65560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Opening Thoughts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9" y="836772"/>
            <a:ext cx="8614881" cy="51695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Okay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Enough of the platitudes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Now I will tell you how to get tenure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08830" cy="655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>
                <a:solidFill>
                  <a:schemeClr val="bg1"/>
                </a:solidFill>
              </a:rPr>
              <a:t>Building a Research Program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9" y="836772"/>
            <a:ext cx="8614881" cy="5169591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Scholarship</a:t>
            </a:r>
            <a:endParaRPr lang="en-US" altLang="en-US" dirty="0"/>
          </a:p>
          <a:p>
            <a:pPr lvl="1"/>
            <a:r>
              <a:rPr lang="en-US" altLang="en-US" dirty="0"/>
              <a:t>Find out what the requirements are and make sure you are within them</a:t>
            </a:r>
          </a:p>
          <a:p>
            <a:pPr lvl="1"/>
            <a:r>
              <a:rPr lang="en-US" altLang="en-US" dirty="0"/>
              <a:t>While there is </a:t>
            </a:r>
            <a:r>
              <a:rPr lang="en-US" altLang="en-US" b="1" dirty="0"/>
              <a:t>no substitute</a:t>
            </a:r>
            <a:r>
              <a:rPr lang="en-US" altLang="en-US" dirty="0"/>
              <a:t> for high quality scholarship, all of your publications will not be at the same level </a:t>
            </a:r>
          </a:p>
          <a:p>
            <a:pPr lvl="1"/>
            <a:r>
              <a:rPr lang="en-US" altLang="en-US" dirty="0"/>
              <a:t>Balance between </a:t>
            </a:r>
            <a:r>
              <a:rPr lang="en-US" altLang="en-US" i="1" dirty="0"/>
              <a:t>highly respected and second tier journals</a:t>
            </a:r>
          </a:p>
          <a:p>
            <a:pPr lvl="1"/>
            <a:r>
              <a:rPr lang="en-US" altLang="en-US" dirty="0"/>
              <a:t>Stay away from journals that lack the respect of your colleagues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13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08830" cy="655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>
                <a:solidFill>
                  <a:schemeClr val="bg1"/>
                </a:solidFill>
              </a:rPr>
              <a:t>Building a Research Program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9" y="836772"/>
            <a:ext cx="8614881" cy="5169591"/>
          </a:xfrm>
        </p:spPr>
        <p:txBody>
          <a:bodyPr>
            <a:normAutofit/>
          </a:bodyPr>
          <a:lstStyle/>
          <a:p>
            <a:pPr>
              <a:spcBef>
                <a:spcPts val="25"/>
              </a:spcBef>
            </a:pPr>
            <a:r>
              <a:rPr lang="en-US" altLang="en-US" sz="2800" b="1" dirty="0"/>
              <a:t>Scholarship</a:t>
            </a:r>
            <a:endParaRPr lang="en-US" altLang="en-US" dirty="0"/>
          </a:p>
          <a:p>
            <a:pPr lvl="1">
              <a:spcBef>
                <a:spcPts val="25"/>
              </a:spcBef>
            </a:pPr>
            <a:r>
              <a:rPr lang="en-US" altLang="en-US" dirty="0"/>
              <a:t>Submit a list of suggested reviewers with every paper (reviewers that you know, and know you)</a:t>
            </a:r>
          </a:p>
          <a:p>
            <a:pPr lvl="1">
              <a:spcBef>
                <a:spcPts val="25"/>
              </a:spcBef>
            </a:pPr>
            <a:r>
              <a:rPr lang="en-US" altLang="en-US" dirty="0"/>
              <a:t>Use conferences and conference publications as a testing ground for new ideas</a:t>
            </a:r>
          </a:p>
          <a:p>
            <a:pPr lvl="2">
              <a:spcBef>
                <a:spcPts val="25"/>
              </a:spcBef>
            </a:pPr>
            <a:r>
              <a:rPr lang="en-US" altLang="en-US" dirty="0"/>
              <a:t>Use the preliminary program to determine what papers you will attend  </a:t>
            </a:r>
          </a:p>
          <a:p>
            <a:pPr lvl="2">
              <a:spcBef>
                <a:spcPts val="25"/>
              </a:spcBef>
            </a:pPr>
            <a:r>
              <a:rPr lang="en-US" altLang="en-US" dirty="0"/>
              <a:t>Use the remaining time to network</a:t>
            </a:r>
          </a:p>
          <a:p>
            <a:pPr lvl="2">
              <a:spcBef>
                <a:spcPts val="25"/>
              </a:spcBef>
            </a:pPr>
            <a:r>
              <a:rPr lang="en-US" altLang="en-US" dirty="0"/>
              <a:t>Use the conference to generate new ideas for </a:t>
            </a:r>
            <a:r>
              <a:rPr lang="en-US" altLang="en-US" i="1" dirty="0"/>
              <a:t>your</a:t>
            </a:r>
            <a:r>
              <a:rPr lang="en-US" altLang="en-US" dirty="0"/>
              <a:t> own work</a:t>
            </a:r>
          </a:p>
          <a:p>
            <a:pPr lvl="1">
              <a:spcBef>
                <a:spcPts val="25"/>
              </a:spcBef>
            </a:pPr>
            <a:r>
              <a:rPr lang="en-US" altLang="en-US" dirty="0"/>
              <a:t>Learn to write and write well</a:t>
            </a:r>
          </a:p>
          <a:p>
            <a:pPr lvl="2">
              <a:spcBef>
                <a:spcPts val="25"/>
              </a:spcBef>
            </a:pPr>
            <a:r>
              <a:rPr lang="en-US" altLang="en-US" dirty="0"/>
              <a:t>You may need to </a:t>
            </a:r>
            <a:r>
              <a:rPr lang="en-US" altLang="en-US" i="1" dirty="0"/>
              <a:t>sit in </a:t>
            </a:r>
            <a:r>
              <a:rPr lang="en-US" altLang="en-US" dirty="0"/>
              <a:t>a writing </a:t>
            </a:r>
            <a:r>
              <a:rPr lang="en-US" altLang="en-US" dirty="0" smtClean="0"/>
              <a:t>course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93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08830" cy="655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>
                <a:solidFill>
                  <a:schemeClr val="bg1"/>
                </a:solidFill>
              </a:rPr>
              <a:t>Building a Research Program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9" y="836772"/>
            <a:ext cx="8614881" cy="5169591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Know the cognizant program managers in all agencies related to your success</a:t>
            </a:r>
            <a:r>
              <a:rPr lang="en-US" altLang="en-US" sz="2800" dirty="0"/>
              <a:t>  </a:t>
            </a:r>
          </a:p>
          <a:p>
            <a:pPr lvl="1"/>
            <a:r>
              <a:rPr lang="en-US" altLang="en-US" sz="2400" dirty="0"/>
              <a:t>NSF hit rates are </a:t>
            </a:r>
            <a:r>
              <a:rPr lang="en-US" altLang="en-US" sz="2400" b="1" dirty="0"/>
              <a:t>below 10%</a:t>
            </a:r>
            <a:r>
              <a:rPr lang="en-US" altLang="en-US" sz="2400" dirty="0"/>
              <a:t> </a:t>
            </a:r>
          </a:p>
          <a:p>
            <a:pPr lvl="2"/>
            <a:r>
              <a:rPr lang="en-US" altLang="en-US" sz="2000" dirty="0"/>
              <a:t>If your research program </a:t>
            </a:r>
            <a:r>
              <a:rPr lang="en-US" altLang="en-US" sz="2000" b="1" dirty="0"/>
              <a:t>only</a:t>
            </a:r>
            <a:r>
              <a:rPr lang="en-US" altLang="en-US" sz="2000" dirty="0"/>
              <a:t> consists of NSF submittals, you are swimming </a:t>
            </a:r>
            <a:r>
              <a:rPr lang="en-US" altLang="en-US" sz="2000" dirty="0" smtClean="0"/>
              <a:t>uphill</a:t>
            </a:r>
            <a:endParaRPr lang="en-US" altLang="en-US" sz="2000" dirty="0"/>
          </a:p>
          <a:p>
            <a:pPr lvl="1"/>
            <a:r>
              <a:rPr lang="en-US" altLang="en-US" sz="2400" dirty="0"/>
              <a:t>Attend the pertinent conferences that these program managers attend, and let them know what you are doing </a:t>
            </a:r>
          </a:p>
          <a:p>
            <a:pPr lvl="1"/>
            <a:r>
              <a:rPr lang="en-US" altLang="en-US" sz="2400" dirty="0"/>
              <a:t>Be willing to </a:t>
            </a:r>
            <a:r>
              <a:rPr lang="en-US" altLang="en-US" sz="2400" i="1" dirty="0"/>
              <a:t>reinvent</a:t>
            </a:r>
            <a:r>
              <a:rPr lang="en-US" altLang="en-US" sz="2400" dirty="0"/>
              <a:t> yourself</a:t>
            </a:r>
          </a:p>
          <a:p>
            <a:pPr lvl="2"/>
            <a:r>
              <a:rPr lang="en-US" altLang="en-US" sz="2000" dirty="0"/>
              <a:t>Take what you </a:t>
            </a:r>
            <a:r>
              <a:rPr lang="en-US" altLang="en-US" sz="2000" i="1" dirty="0"/>
              <a:t>know</a:t>
            </a:r>
            <a:r>
              <a:rPr lang="en-US" altLang="en-US" sz="2000" dirty="0"/>
              <a:t> and apply it to other areas</a:t>
            </a:r>
          </a:p>
          <a:p>
            <a:pPr lvl="2"/>
            <a:r>
              <a:rPr lang="en-US" altLang="en-US" sz="2000" dirty="0"/>
              <a:t>Stay ahead of the curve  </a:t>
            </a:r>
          </a:p>
          <a:p>
            <a:pPr lvl="2"/>
            <a:r>
              <a:rPr lang="en-US" altLang="en-US" sz="2000" dirty="0"/>
              <a:t>Investigate new areas</a:t>
            </a:r>
          </a:p>
          <a:p>
            <a:pPr lvl="2"/>
            <a:r>
              <a:rPr lang="en-US" altLang="en-US" sz="2000" dirty="0"/>
              <a:t>Talk to people outside of your research </a:t>
            </a:r>
            <a:r>
              <a:rPr lang="en-US" altLang="en-US" sz="2000" dirty="0" smtClean="0"/>
              <a:t>area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10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08830" cy="655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>
                <a:solidFill>
                  <a:schemeClr val="bg1"/>
                </a:solidFill>
              </a:rPr>
              <a:t>Building a Research Program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9" y="836772"/>
            <a:ext cx="8614881" cy="51695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Future research will be </a:t>
            </a:r>
            <a:r>
              <a:rPr lang="en-US" altLang="en-US" sz="2400" b="1" i="1" dirty="0"/>
              <a:t>platform</a:t>
            </a:r>
            <a:r>
              <a:rPr lang="en-US" altLang="en-US" sz="2400" b="1" dirty="0"/>
              <a:t> or </a:t>
            </a:r>
            <a:r>
              <a:rPr lang="en-US" altLang="en-US" sz="2400" b="1" i="1" dirty="0"/>
              <a:t>application</a:t>
            </a:r>
            <a:r>
              <a:rPr lang="en-US" altLang="en-US" sz="2400" b="1" dirty="0"/>
              <a:t> specific</a:t>
            </a:r>
            <a:r>
              <a:rPr lang="en-US" altLang="en-US" sz="16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Energy related research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environmental issues, resilience, sustainability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renewable energy, energy storage, smart grid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High Performance Computing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turbulence, combustion, astrophysics, geosciences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genomics, molecular dynamics, imaging, biomedicine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transportation, homeland security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Interdisciplinary Materials Research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biomaterials, photonic-based systems 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materials exhibiting self-repair, diagnosis, and replication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Interdisciplinary Systems 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biologically inspired systems, smart/intelligent systems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/>
              <a:t>Think about how to leverage industrial related </a:t>
            </a:r>
            <a:r>
              <a:rPr lang="en-US" altLang="en-US" sz="2000" b="1" dirty="0" smtClean="0"/>
              <a:t>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73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08830" cy="655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>
                <a:solidFill>
                  <a:schemeClr val="bg1"/>
                </a:solidFill>
              </a:rPr>
              <a:t>Building a Research Program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9" y="836772"/>
            <a:ext cx="8614881" cy="51695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Building a strong reputation</a:t>
            </a:r>
            <a:r>
              <a:rPr lang="en-US" altLang="en-US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People </a:t>
            </a:r>
            <a:r>
              <a:rPr lang="en-US" altLang="en-US" b="1" dirty="0"/>
              <a:t>must</a:t>
            </a:r>
            <a:r>
              <a:rPr lang="en-US" altLang="en-US" dirty="0"/>
              <a:t> know you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 reputation is worse than a controversial one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The easiest way to become known is to work for it  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Join a societal technical committee related to your research area and </a:t>
            </a:r>
            <a:r>
              <a:rPr lang="en-US" altLang="en-US" i="1" dirty="0"/>
              <a:t>volunteer</a:t>
            </a:r>
            <a:r>
              <a:rPr lang="en-US" altLang="en-US" dirty="0"/>
              <a:t> for something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Ask successful people if they need help and help them!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Spend at least </a:t>
            </a:r>
            <a:r>
              <a:rPr lang="en-US" altLang="en-US" b="1" dirty="0"/>
              <a:t>one</a:t>
            </a:r>
            <a:r>
              <a:rPr lang="en-US" altLang="en-US" dirty="0"/>
              <a:t> summer somewhere else (e.g., national labs, other universities, etc.)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Use your </a:t>
            </a:r>
            <a:r>
              <a:rPr lang="en-US" altLang="en-US" b="1" dirty="0"/>
              <a:t>local</a:t>
            </a:r>
            <a:r>
              <a:rPr lang="en-US" altLang="en-US" dirty="0"/>
              <a:t> network to give invited </a:t>
            </a:r>
            <a:r>
              <a:rPr lang="en-US" altLang="en-US" dirty="0" smtClean="0"/>
              <a:t>talks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86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08830" cy="655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</a:rPr>
              <a:t>Students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9" y="836772"/>
            <a:ext cx="8614881" cy="5169591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Students are extremely important to your success</a:t>
            </a:r>
            <a:endParaRPr lang="en-US" altLang="en-US" sz="2800" dirty="0"/>
          </a:p>
          <a:p>
            <a:pPr lvl="1"/>
            <a:r>
              <a:rPr lang="en-US" altLang="en-US" sz="2400" dirty="0"/>
              <a:t>Interview potential students  </a:t>
            </a:r>
          </a:p>
          <a:p>
            <a:pPr lvl="2"/>
            <a:r>
              <a:rPr lang="en-US" altLang="en-US" sz="2000" dirty="0"/>
              <a:t>Go beyond their undergrad university and GRE</a:t>
            </a:r>
          </a:p>
          <a:p>
            <a:pPr lvl="2"/>
            <a:r>
              <a:rPr lang="en-US" altLang="en-US" sz="2000" dirty="0"/>
              <a:t>Make sure their research interests truly fit your own</a:t>
            </a:r>
          </a:p>
          <a:p>
            <a:pPr lvl="3"/>
            <a:r>
              <a:rPr lang="en-US" altLang="en-US" sz="1800" dirty="0"/>
              <a:t>Ask questions </a:t>
            </a:r>
          </a:p>
          <a:p>
            <a:pPr lvl="3"/>
            <a:r>
              <a:rPr lang="en-US" altLang="en-US" sz="1800" dirty="0"/>
              <a:t>“What have you done that highlights your interests?”</a:t>
            </a:r>
          </a:p>
          <a:p>
            <a:pPr lvl="1"/>
            <a:r>
              <a:rPr lang="en-US" altLang="en-US" sz="2400" dirty="0"/>
              <a:t>Develop students from the undergrad level</a:t>
            </a:r>
          </a:p>
          <a:p>
            <a:pPr lvl="1"/>
            <a:r>
              <a:rPr lang="en-US" altLang="en-US" sz="2400" dirty="0"/>
              <a:t>Trade with faculty from other universities</a:t>
            </a:r>
          </a:p>
          <a:p>
            <a:pPr lvl="1"/>
            <a:r>
              <a:rPr lang="en-US" altLang="en-US" sz="2400" dirty="0"/>
              <a:t>Look for the </a:t>
            </a:r>
            <a:r>
              <a:rPr lang="en-US" altLang="en-US" sz="2400" i="1" dirty="0"/>
              <a:t>fire in the belly </a:t>
            </a:r>
          </a:p>
        </p:txBody>
      </p:sp>
    </p:spTree>
    <p:extLst>
      <p:ext uri="{BB962C8B-B14F-4D97-AF65-F5344CB8AC3E}">
        <p14:creationId xmlns:p14="http://schemas.microsoft.com/office/powerpoint/2010/main" val="39040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EN I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 II</Template>
  <TotalTime>21688</TotalTime>
  <Words>735</Words>
  <Application>Microsoft Office PowerPoint</Application>
  <PresentationFormat>On-screen Show (4:3)</PresentationFormat>
  <Paragraphs>121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MS PGothic</vt:lpstr>
      <vt:lpstr>Arial</vt:lpstr>
      <vt:lpstr>Segoe UI</vt:lpstr>
      <vt:lpstr>Office Theme</vt:lpstr>
      <vt:lpstr>2_EN II</vt:lpstr>
      <vt:lpstr>PowerPoint Presentation</vt:lpstr>
      <vt:lpstr>Opening Thoughts</vt:lpstr>
      <vt:lpstr>Opening Thoughts</vt:lpstr>
      <vt:lpstr>Building a Research Program</vt:lpstr>
      <vt:lpstr>Building a Research Program</vt:lpstr>
      <vt:lpstr>Building a Research Program</vt:lpstr>
      <vt:lpstr>Building a Research Program</vt:lpstr>
      <vt:lpstr>Building a Research Program</vt:lpstr>
      <vt:lpstr>Students</vt:lpstr>
      <vt:lpstr>Teaching</vt:lpstr>
      <vt:lpstr>Final Thoughts</vt:lpstr>
      <vt:lpstr>PowerPoint Presentation</vt:lpstr>
      <vt:lpstr>PowerPoint Presentation</vt:lpstr>
      <vt:lpstr>PowerPoint Presentation</vt:lpstr>
      <vt:lpstr>PowerPoint Presentation</vt:lpstr>
    </vt:vector>
  </TitlesOfParts>
  <Company>Kansas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Jeffery Morris</dc:creator>
  <cp:lastModifiedBy>Kaitlynn Bachman</cp:lastModifiedBy>
  <cp:revision>1122</cp:revision>
  <cp:lastPrinted>2015-10-12T14:17:02Z</cp:lastPrinted>
  <dcterms:created xsi:type="dcterms:W3CDTF">2011-08-20T22:23:57Z</dcterms:created>
  <dcterms:modified xsi:type="dcterms:W3CDTF">2017-01-27T22:03:25Z</dcterms:modified>
</cp:coreProperties>
</file>