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7" r:id="rId4"/>
    <p:sldId id="266" r:id="rId5"/>
    <p:sldId id="259" r:id="rId6"/>
    <p:sldId id="262" r:id="rId7"/>
    <p:sldId id="261" r:id="rId8"/>
    <p:sldId id="257" r:id="rId9"/>
    <p:sldId id="258" r:id="rId10"/>
    <p:sldId id="264" r:id="rId11"/>
    <p:sldId id="263" r:id="rId12"/>
    <p:sldId id="265" r:id="rId13"/>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a:extLst>
              <a:ext uri="{FF2B5EF4-FFF2-40B4-BE49-F238E27FC236}">
                <a16:creationId xmlns:a16="http://schemas.microsoft.com/office/drawing/2014/main" id="{38601E74-AF61-A84A-BCC9-5250489967EB}"/>
              </a:ext>
            </a:extLst>
          </p:cNvPr>
          <p:cNvSpPr>
            <a:spLocks noGrp="1"/>
          </p:cNvSpPr>
          <p:nvPr>
            <p:ph type="dt" sz="half" idx="10"/>
          </p:nvPr>
        </p:nvSpPr>
        <p:spPr/>
        <p:txBody>
          <a:bodyPr/>
          <a:lstStyle>
            <a:lvl1pPr>
              <a:defRPr/>
            </a:lvl1pPr>
          </a:lstStyle>
          <a:p>
            <a:fld id="{C26FAA8F-40AC-4211-9035-7765A00221F8}" type="datetimeFigureOut">
              <a:rPr lang="en-US" smtClean="0"/>
              <a:t>12/09/2019</a:t>
            </a:fld>
            <a:endParaRPr lang="en-US"/>
          </a:p>
        </p:txBody>
      </p:sp>
      <p:sp>
        <p:nvSpPr>
          <p:cNvPr id="5" name="Footer Placeholder 4">
            <a:extLst>
              <a:ext uri="{FF2B5EF4-FFF2-40B4-BE49-F238E27FC236}">
                <a16:creationId xmlns:a16="http://schemas.microsoft.com/office/drawing/2014/main" id="{61185A98-A942-0941-8BB1-9C2B5E350305}"/>
              </a:ext>
            </a:extLst>
          </p:cNvPr>
          <p:cNvSpPr>
            <a:spLocks noGrp="1"/>
          </p:cNvSpPr>
          <p:nvPr>
            <p:ph type="ftr" sz="quarter" idx="11"/>
          </p:nvPr>
        </p:nvSpPr>
        <p:spPr/>
        <p:txBody>
          <a:bodyPr/>
          <a:lstStyle>
            <a:lvl1pPr>
              <a:defRPr/>
            </a:lvl1pPr>
          </a:lstStyle>
          <a:p>
            <a:endParaRPr lang="en-US"/>
          </a:p>
        </p:txBody>
      </p:sp>
      <p:sp>
        <p:nvSpPr>
          <p:cNvPr id="6" name="Slide Number Placeholder 5">
            <a:extLst>
              <a:ext uri="{FF2B5EF4-FFF2-40B4-BE49-F238E27FC236}">
                <a16:creationId xmlns:a16="http://schemas.microsoft.com/office/drawing/2014/main" id="{51EC5E84-8A92-3740-A8AA-EEBFF9E6A659}"/>
              </a:ext>
            </a:extLst>
          </p:cNvPr>
          <p:cNvSpPr>
            <a:spLocks noGrp="1"/>
          </p:cNvSpPr>
          <p:nvPr>
            <p:ph type="sldNum" sz="quarter" idx="12"/>
          </p:nvPr>
        </p:nvSpPr>
        <p:spPr/>
        <p:txBody>
          <a:bodyPr/>
          <a:lstStyle>
            <a:lvl1pPr>
              <a:defRPr/>
            </a:lvl1pPr>
          </a:lstStyle>
          <a:p>
            <a:fld id="{91911210-2149-4051-AECF-2AA390DB45B9}" type="slidenum">
              <a:rPr lang="en-US" smtClean="0"/>
              <a:t>‹#›</a:t>
            </a:fld>
            <a:endParaRPr lang="en-US"/>
          </a:p>
        </p:txBody>
      </p:sp>
    </p:spTree>
    <p:extLst>
      <p:ext uri="{BB962C8B-B14F-4D97-AF65-F5344CB8AC3E}">
        <p14:creationId xmlns:p14="http://schemas.microsoft.com/office/powerpoint/2010/main" val="212751617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a:extLst>
              <a:ext uri="{FF2B5EF4-FFF2-40B4-BE49-F238E27FC236}">
                <a16:creationId xmlns:a16="http://schemas.microsoft.com/office/drawing/2014/main" id="{38601E74-AF61-A84A-BCC9-5250489967EB}"/>
              </a:ext>
            </a:extLst>
          </p:cNvPr>
          <p:cNvSpPr>
            <a:spLocks noGrp="1"/>
          </p:cNvSpPr>
          <p:nvPr>
            <p:ph type="dt" sz="half" idx="10"/>
          </p:nvPr>
        </p:nvSpPr>
        <p:spPr/>
        <p:txBody>
          <a:bodyPr/>
          <a:lstStyle>
            <a:lvl1pPr>
              <a:defRPr/>
            </a:lvl1pPr>
          </a:lstStyle>
          <a:p>
            <a:fld id="{C26FAA8F-40AC-4211-9035-7765A00221F8}" type="datetimeFigureOut">
              <a:rPr lang="en-US" smtClean="0"/>
              <a:t>12/09/2019</a:t>
            </a:fld>
            <a:endParaRPr lang="en-US"/>
          </a:p>
        </p:txBody>
      </p:sp>
      <p:sp>
        <p:nvSpPr>
          <p:cNvPr id="5" name="Footer Placeholder 4">
            <a:extLst>
              <a:ext uri="{FF2B5EF4-FFF2-40B4-BE49-F238E27FC236}">
                <a16:creationId xmlns:a16="http://schemas.microsoft.com/office/drawing/2014/main" id="{61185A98-A942-0941-8BB1-9C2B5E350305}"/>
              </a:ext>
            </a:extLst>
          </p:cNvPr>
          <p:cNvSpPr>
            <a:spLocks noGrp="1"/>
          </p:cNvSpPr>
          <p:nvPr>
            <p:ph type="ftr" sz="quarter" idx="11"/>
          </p:nvPr>
        </p:nvSpPr>
        <p:spPr/>
        <p:txBody>
          <a:bodyPr/>
          <a:lstStyle>
            <a:lvl1pPr>
              <a:defRPr/>
            </a:lvl1pPr>
          </a:lstStyle>
          <a:p>
            <a:endParaRPr lang="en-US"/>
          </a:p>
        </p:txBody>
      </p:sp>
      <p:sp>
        <p:nvSpPr>
          <p:cNvPr id="6" name="Slide Number Placeholder 5">
            <a:extLst>
              <a:ext uri="{FF2B5EF4-FFF2-40B4-BE49-F238E27FC236}">
                <a16:creationId xmlns:a16="http://schemas.microsoft.com/office/drawing/2014/main" id="{51EC5E84-8A92-3740-A8AA-EEBFF9E6A659}"/>
              </a:ext>
            </a:extLst>
          </p:cNvPr>
          <p:cNvSpPr>
            <a:spLocks noGrp="1"/>
          </p:cNvSpPr>
          <p:nvPr>
            <p:ph type="sldNum" sz="quarter" idx="12"/>
          </p:nvPr>
        </p:nvSpPr>
        <p:spPr/>
        <p:txBody>
          <a:bodyPr/>
          <a:lstStyle>
            <a:lvl1pPr>
              <a:defRPr/>
            </a:lvl1pPr>
          </a:lstStyle>
          <a:p>
            <a:fld id="{91911210-2149-4051-AECF-2AA390DB45B9}" type="slidenum">
              <a:rPr lang="en-US" smtClean="0"/>
              <a:t>‹#›</a:t>
            </a:fld>
            <a:endParaRPr lang="en-US"/>
          </a:p>
        </p:txBody>
      </p:sp>
    </p:spTree>
    <p:extLst>
      <p:ext uri="{BB962C8B-B14F-4D97-AF65-F5344CB8AC3E}">
        <p14:creationId xmlns:p14="http://schemas.microsoft.com/office/powerpoint/2010/main" val="11326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a:extLst>
              <a:ext uri="{FF2B5EF4-FFF2-40B4-BE49-F238E27FC236}">
                <a16:creationId xmlns:a16="http://schemas.microsoft.com/office/drawing/2014/main" id="{38601E74-AF61-A84A-BCC9-5250489967EB}"/>
              </a:ext>
            </a:extLst>
          </p:cNvPr>
          <p:cNvSpPr>
            <a:spLocks noGrp="1"/>
          </p:cNvSpPr>
          <p:nvPr>
            <p:ph type="dt" sz="half" idx="10"/>
          </p:nvPr>
        </p:nvSpPr>
        <p:spPr/>
        <p:txBody>
          <a:bodyPr/>
          <a:lstStyle>
            <a:lvl1pPr>
              <a:defRPr/>
            </a:lvl1pPr>
          </a:lstStyle>
          <a:p>
            <a:fld id="{C26FAA8F-40AC-4211-9035-7765A00221F8}" type="datetimeFigureOut">
              <a:rPr lang="en-US" smtClean="0"/>
              <a:t>12/09/2019</a:t>
            </a:fld>
            <a:endParaRPr lang="en-US"/>
          </a:p>
        </p:txBody>
      </p:sp>
      <p:sp>
        <p:nvSpPr>
          <p:cNvPr id="5" name="Footer Placeholder 4">
            <a:extLst>
              <a:ext uri="{FF2B5EF4-FFF2-40B4-BE49-F238E27FC236}">
                <a16:creationId xmlns:a16="http://schemas.microsoft.com/office/drawing/2014/main" id="{61185A98-A942-0941-8BB1-9C2B5E350305}"/>
              </a:ext>
            </a:extLst>
          </p:cNvPr>
          <p:cNvSpPr>
            <a:spLocks noGrp="1"/>
          </p:cNvSpPr>
          <p:nvPr>
            <p:ph type="ftr" sz="quarter" idx="11"/>
          </p:nvPr>
        </p:nvSpPr>
        <p:spPr/>
        <p:txBody>
          <a:bodyPr/>
          <a:lstStyle>
            <a:lvl1pPr>
              <a:defRPr/>
            </a:lvl1pPr>
          </a:lstStyle>
          <a:p>
            <a:endParaRPr lang="en-US"/>
          </a:p>
        </p:txBody>
      </p:sp>
      <p:sp>
        <p:nvSpPr>
          <p:cNvPr id="6" name="Slide Number Placeholder 5">
            <a:extLst>
              <a:ext uri="{FF2B5EF4-FFF2-40B4-BE49-F238E27FC236}">
                <a16:creationId xmlns:a16="http://schemas.microsoft.com/office/drawing/2014/main" id="{51EC5E84-8A92-3740-A8AA-EEBFF9E6A659}"/>
              </a:ext>
            </a:extLst>
          </p:cNvPr>
          <p:cNvSpPr>
            <a:spLocks noGrp="1"/>
          </p:cNvSpPr>
          <p:nvPr>
            <p:ph type="sldNum" sz="quarter" idx="12"/>
          </p:nvPr>
        </p:nvSpPr>
        <p:spPr/>
        <p:txBody>
          <a:bodyPr/>
          <a:lstStyle>
            <a:lvl1pPr>
              <a:defRPr/>
            </a:lvl1pPr>
          </a:lstStyle>
          <a:p>
            <a:fld id="{91911210-2149-4051-AECF-2AA390DB45B9}" type="slidenum">
              <a:rPr lang="en-US" smtClean="0"/>
              <a:t>‹#›</a:t>
            </a:fld>
            <a:endParaRPr lang="en-US"/>
          </a:p>
        </p:txBody>
      </p:sp>
    </p:spTree>
    <p:extLst>
      <p:ext uri="{BB962C8B-B14F-4D97-AF65-F5344CB8AC3E}">
        <p14:creationId xmlns:p14="http://schemas.microsoft.com/office/powerpoint/2010/main" val="866964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04193" y="777765"/>
            <a:ext cx="10878207" cy="640401"/>
          </a:xfrm>
        </p:spPr>
        <p:txBody>
          <a:bodyPr/>
          <a:lstStyle/>
          <a:p>
            <a:r>
              <a:rPr lang="en-US" smtClean="0"/>
              <a:t>Click to edit Master title style</a:t>
            </a:r>
            <a:endParaRPr lang="en-US"/>
          </a:p>
        </p:txBody>
      </p:sp>
      <p:sp>
        <p:nvSpPr>
          <p:cNvPr id="3" name="Content Placeholder 2"/>
          <p:cNvSpPr>
            <a:spLocks noGrp="1"/>
          </p:cNvSpPr>
          <p:nvPr>
            <p:ph idx="1"/>
          </p:nvPr>
        </p:nvSpPr>
        <p:spPr>
          <a:xfrm>
            <a:off x="704192" y="1723697"/>
            <a:ext cx="10878208" cy="440193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a:extLst>
              <a:ext uri="{FF2B5EF4-FFF2-40B4-BE49-F238E27FC236}">
                <a16:creationId xmlns:a16="http://schemas.microsoft.com/office/drawing/2014/main" id="{38601E74-AF61-A84A-BCC9-5250489967EB}"/>
              </a:ext>
            </a:extLst>
          </p:cNvPr>
          <p:cNvSpPr>
            <a:spLocks noGrp="1"/>
          </p:cNvSpPr>
          <p:nvPr>
            <p:ph type="dt" sz="half" idx="10"/>
          </p:nvPr>
        </p:nvSpPr>
        <p:spPr/>
        <p:txBody>
          <a:bodyPr/>
          <a:lstStyle>
            <a:lvl1pPr>
              <a:defRPr/>
            </a:lvl1pPr>
          </a:lstStyle>
          <a:p>
            <a:fld id="{C26FAA8F-40AC-4211-9035-7765A00221F8}" type="datetimeFigureOut">
              <a:rPr lang="en-US" smtClean="0"/>
              <a:t>12/09/2019</a:t>
            </a:fld>
            <a:endParaRPr lang="en-US"/>
          </a:p>
        </p:txBody>
      </p:sp>
      <p:sp>
        <p:nvSpPr>
          <p:cNvPr id="5" name="Footer Placeholder 4">
            <a:extLst>
              <a:ext uri="{FF2B5EF4-FFF2-40B4-BE49-F238E27FC236}">
                <a16:creationId xmlns:a16="http://schemas.microsoft.com/office/drawing/2014/main" id="{61185A98-A942-0941-8BB1-9C2B5E350305}"/>
              </a:ext>
            </a:extLst>
          </p:cNvPr>
          <p:cNvSpPr>
            <a:spLocks noGrp="1"/>
          </p:cNvSpPr>
          <p:nvPr>
            <p:ph type="ftr" sz="quarter" idx="11"/>
          </p:nvPr>
        </p:nvSpPr>
        <p:spPr/>
        <p:txBody>
          <a:bodyPr/>
          <a:lstStyle>
            <a:lvl1pPr>
              <a:defRPr/>
            </a:lvl1pPr>
          </a:lstStyle>
          <a:p>
            <a:endParaRPr lang="en-US"/>
          </a:p>
        </p:txBody>
      </p:sp>
      <p:sp>
        <p:nvSpPr>
          <p:cNvPr id="6" name="Slide Number Placeholder 5">
            <a:extLst>
              <a:ext uri="{FF2B5EF4-FFF2-40B4-BE49-F238E27FC236}">
                <a16:creationId xmlns:a16="http://schemas.microsoft.com/office/drawing/2014/main" id="{51EC5E84-8A92-3740-A8AA-EEBFF9E6A659}"/>
              </a:ext>
            </a:extLst>
          </p:cNvPr>
          <p:cNvSpPr>
            <a:spLocks noGrp="1"/>
          </p:cNvSpPr>
          <p:nvPr>
            <p:ph type="sldNum" sz="quarter" idx="12"/>
          </p:nvPr>
        </p:nvSpPr>
        <p:spPr/>
        <p:txBody>
          <a:bodyPr/>
          <a:lstStyle>
            <a:lvl1pPr>
              <a:defRPr/>
            </a:lvl1pPr>
          </a:lstStyle>
          <a:p>
            <a:fld id="{91911210-2149-4051-AECF-2AA390DB45B9}" type="slidenum">
              <a:rPr lang="en-US" smtClean="0"/>
              <a:t>‹#›</a:t>
            </a:fld>
            <a:endParaRPr lang="en-US"/>
          </a:p>
        </p:txBody>
      </p:sp>
    </p:spTree>
    <p:extLst>
      <p:ext uri="{BB962C8B-B14F-4D97-AF65-F5344CB8AC3E}">
        <p14:creationId xmlns:p14="http://schemas.microsoft.com/office/powerpoint/2010/main" val="3927292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smtClean="0"/>
              <a:t>Edit Master text styles</a:t>
            </a:r>
          </a:p>
        </p:txBody>
      </p:sp>
      <p:sp>
        <p:nvSpPr>
          <p:cNvPr id="4" name="Date Placeholder 3">
            <a:extLst>
              <a:ext uri="{FF2B5EF4-FFF2-40B4-BE49-F238E27FC236}">
                <a16:creationId xmlns:a16="http://schemas.microsoft.com/office/drawing/2014/main" id="{38601E74-AF61-A84A-BCC9-5250489967EB}"/>
              </a:ext>
            </a:extLst>
          </p:cNvPr>
          <p:cNvSpPr>
            <a:spLocks noGrp="1"/>
          </p:cNvSpPr>
          <p:nvPr>
            <p:ph type="dt" sz="half" idx="10"/>
          </p:nvPr>
        </p:nvSpPr>
        <p:spPr/>
        <p:txBody>
          <a:bodyPr/>
          <a:lstStyle>
            <a:lvl1pPr>
              <a:defRPr/>
            </a:lvl1pPr>
          </a:lstStyle>
          <a:p>
            <a:fld id="{C26FAA8F-40AC-4211-9035-7765A00221F8}" type="datetimeFigureOut">
              <a:rPr lang="en-US" smtClean="0"/>
              <a:t>12/09/2019</a:t>
            </a:fld>
            <a:endParaRPr lang="en-US"/>
          </a:p>
        </p:txBody>
      </p:sp>
      <p:sp>
        <p:nvSpPr>
          <p:cNvPr id="5" name="Footer Placeholder 4">
            <a:extLst>
              <a:ext uri="{FF2B5EF4-FFF2-40B4-BE49-F238E27FC236}">
                <a16:creationId xmlns:a16="http://schemas.microsoft.com/office/drawing/2014/main" id="{61185A98-A942-0941-8BB1-9C2B5E350305}"/>
              </a:ext>
            </a:extLst>
          </p:cNvPr>
          <p:cNvSpPr>
            <a:spLocks noGrp="1"/>
          </p:cNvSpPr>
          <p:nvPr>
            <p:ph type="ftr" sz="quarter" idx="11"/>
          </p:nvPr>
        </p:nvSpPr>
        <p:spPr/>
        <p:txBody>
          <a:bodyPr/>
          <a:lstStyle>
            <a:lvl1pPr>
              <a:defRPr/>
            </a:lvl1pPr>
          </a:lstStyle>
          <a:p>
            <a:endParaRPr lang="en-US"/>
          </a:p>
        </p:txBody>
      </p:sp>
      <p:sp>
        <p:nvSpPr>
          <p:cNvPr id="6" name="Slide Number Placeholder 5">
            <a:extLst>
              <a:ext uri="{FF2B5EF4-FFF2-40B4-BE49-F238E27FC236}">
                <a16:creationId xmlns:a16="http://schemas.microsoft.com/office/drawing/2014/main" id="{51EC5E84-8A92-3740-A8AA-EEBFF9E6A659}"/>
              </a:ext>
            </a:extLst>
          </p:cNvPr>
          <p:cNvSpPr>
            <a:spLocks noGrp="1"/>
          </p:cNvSpPr>
          <p:nvPr>
            <p:ph type="sldNum" sz="quarter" idx="12"/>
          </p:nvPr>
        </p:nvSpPr>
        <p:spPr/>
        <p:txBody>
          <a:bodyPr/>
          <a:lstStyle>
            <a:lvl1pPr>
              <a:defRPr/>
            </a:lvl1pPr>
          </a:lstStyle>
          <a:p>
            <a:fld id="{91911210-2149-4051-AECF-2AA390DB45B9}" type="slidenum">
              <a:rPr lang="en-US" smtClean="0"/>
              <a:t>‹#›</a:t>
            </a:fld>
            <a:endParaRPr lang="en-US"/>
          </a:p>
        </p:txBody>
      </p:sp>
    </p:spTree>
    <p:extLst>
      <p:ext uri="{BB962C8B-B14F-4D97-AF65-F5344CB8AC3E}">
        <p14:creationId xmlns:p14="http://schemas.microsoft.com/office/powerpoint/2010/main" val="850469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a:extLst>
              <a:ext uri="{FF2B5EF4-FFF2-40B4-BE49-F238E27FC236}">
                <a16:creationId xmlns:a16="http://schemas.microsoft.com/office/drawing/2014/main" id="{38601E74-AF61-A84A-BCC9-5250489967EB}"/>
              </a:ext>
            </a:extLst>
          </p:cNvPr>
          <p:cNvSpPr>
            <a:spLocks noGrp="1"/>
          </p:cNvSpPr>
          <p:nvPr>
            <p:ph type="dt" sz="half" idx="10"/>
          </p:nvPr>
        </p:nvSpPr>
        <p:spPr/>
        <p:txBody>
          <a:bodyPr/>
          <a:lstStyle>
            <a:lvl1pPr>
              <a:defRPr/>
            </a:lvl1pPr>
          </a:lstStyle>
          <a:p>
            <a:fld id="{C26FAA8F-40AC-4211-9035-7765A00221F8}" type="datetimeFigureOut">
              <a:rPr lang="en-US" smtClean="0"/>
              <a:t>12/09/2019</a:t>
            </a:fld>
            <a:endParaRPr lang="en-US"/>
          </a:p>
        </p:txBody>
      </p:sp>
      <p:sp>
        <p:nvSpPr>
          <p:cNvPr id="6" name="Footer Placeholder 4">
            <a:extLst>
              <a:ext uri="{FF2B5EF4-FFF2-40B4-BE49-F238E27FC236}">
                <a16:creationId xmlns:a16="http://schemas.microsoft.com/office/drawing/2014/main" id="{61185A98-A942-0941-8BB1-9C2B5E350305}"/>
              </a:ext>
            </a:extLst>
          </p:cNvPr>
          <p:cNvSpPr>
            <a:spLocks noGrp="1"/>
          </p:cNvSpPr>
          <p:nvPr>
            <p:ph type="ftr" sz="quarter" idx="11"/>
          </p:nvPr>
        </p:nvSpPr>
        <p:spPr/>
        <p:txBody>
          <a:bodyPr/>
          <a:lstStyle>
            <a:lvl1pPr>
              <a:defRPr/>
            </a:lvl1pPr>
          </a:lstStyle>
          <a:p>
            <a:endParaRPr lang="en-US"/>
          </a:p>
        </p:txBody>
      </p:sp>
      <p:sp>
        <p:nvSpPr>
          <p:cNvPr id="7" name="Slide Number Placeholder 5">
            <a:extLst>
              <a:ext uri="{FF2B5EF4-FFF2-40B4-BE49-F238E27FC236}">
                <a16:creationId xmlns:a16="http://schemas.microsoft.com/office/drawing/2014/main" id="{51EC5E84-8A92-3740-A8AA-EEBFF9E6A659}"/>
              </a:ext>
            </a:extLst>
          </p:cNvPr>
          <p:cNvSpPr>
            <a:spLocks noGrp="1"/>
          </p:cNvSpPr>
          <p:nvPr>
            <p:ph type="sldNum" sz="quarter" idx="12"/>
          </p:nvPr>
        </p:nvSpPr>
        <p:spPr/>
        <p:txBody>
          <a:bodyPr/>
          <a:lstStyle>
            <a:lvl1pPr>
              <a:defRPr/>
            </a:lvl1pPr>
          </a:lstStyle>
          <a:p>
            <a:fld id="{91911210-2149-4051-AECF-2AA390DB45B9}" type="slidenum">
              <a:rPr lang="en-US" smtClean="0"/>
              <a:t>‹#›</a:t>
            </a:fld>
            <a:endParaRPr lang="en-US"/>
          </a:p>
        </p:txBody>
      </p:sp>
    </p:spTree>
    <p:extLst>
      <p:ext uri="{BB962C8B-B14F-4D97-AF65-F5344CB8AC3E}">
        <p14:creationId xmlns:p14="http://schemas.microsoft.com/office/powerpoint/2010/main" val="2596862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a:extLst>
              <a:ext uri="{FF2B5EF4-FFF2-40B4-BE49-F238E27FC236}">
                <a16:creationId xmlns:a16="http://schemas.microsoft.com/office/drawing/2014/main" id="{38601E74-AF61-A84A-BCC9-5250489967EB}"/>
              </a:ext>
            </a:extLst>
          </p:cNvPr>
          <p:cNvSpPr>
            <a:spLocks noGrp="1"/>
          </p:cNvSpPr>
          <p:nvPr>
            <p:ph type="dt" sz="half" idx="10"/>
          </p:nvPr>
        </p:nvSpPr>
        <p:spPr/>
        <p:txBody>
          <a:bodyPr/>
          <a:lstStyle>
            <a:lvl1pPr>
              <a:defRPr/>
            </a:lvl1pPr>
          </a:lstStyle>
          <a:p>
            <a:fld id="{C26FAA8F-40AC-4211-9035-7765A00221F8}" type="datetimeFigureOut">
              <a:rPr lang="en-US" smtClean="0"/>
              <a:t>12/09/2019</a:t>
            </a:fld>
            <a:endParaRPr lang="en-US"/>
          </a:p>
        </p:txBody>
      </p:sp>
      <p:sp>
        <p:nvSpPr>
          <p:cNvPr id="8" name="Footer Placeholder 4">
            <a:extLst>
              <a:ext uri="{FF2B5EF4-FFF2-40B4-BE49-F238E27FC236}">
                <a16:creationId xmlns:a16="http://schemas.microsoft.com/office/drawing/2014/main" id="{61185A98-A942-0941-8BB1-9C2B5E350305}"/>
              </a:ext>
            </a:extLst>
          </p:cNvPr>
          <p:cNvSpPr>
            <a:spLocks noGrp="1"/>
          </p:cNvSpPr>
          <p:nvPr>
            <p:ph type="ftr" sz="quarter" idx="11"/>
          </p:nvPr>
        </p:nvSpPr>
        <p:spPr/>
        <p:txBody>
          <a:bodyPr/>
          <a:lstStyle>
            <a:lvl1pPr>
              <a:defRPr/>
            </a:lvl1pPr>
          </a:lstStyle>
          <a:p>
            <a:endParaRPr lang="en-US"/>
          </a:p>
        </p:txBody>
      </p:sp>
      <p:sp>
        <p:nvSpPr>
          <p:cNvPr id="9" name="Slide Number Placeholder 5">
            <a:extLst>
              <a:ext uri="{FF2B5EF4-FFF2-40B4-BE49-F238E27FC236}">
                <a16:creationId xmlns:a16="http://schemas.microsoft.com/office/drawing/2014/main" id="{51EC5E84-8A92-3740-A8AA-EEBFF9E6A659}"/>
              </a:ext>
            </a:extLst>
          </p:cNvPr>
          <p:cNvSpPr>
            <a:spLocks noGrp="1"/>
          </p:cNvSpPr>
          <p:nvPr>
            <p:ph type="sldNum" sz="quarter" idx="12"/>
          </p:nvPr>
        </p:nvSpPr>
        <p:spPr/>
        <p:txBody>
          <a:bodyPr/>
          <a:lstStyle>
            <a:lvl1pPr>
              <a:defRPr/>
            </a:lvl1pPr>
          </a:lstStyle>
          <a:p>
            <a:fld id="{91911210-2149-4051-AECF-2AA390DB45B9}" type="slidenum">
              <a:rPr lang="en-US" smtClean="0"/>
              <a:t>‹#›</a:t>
            </a:fld>
            <a:endParaRPr lang="en-US"/>
          </a:p>
        </p:txBody>
      </p:sp>
    </p:spTree>
    <p:extLst>
      <p:ext uri="{BB962C8B-B14F-4D97-AF65-F5344CB8AC3E}">
        <p14:creationId xmlns:p14="http://schemas.microsoft.com/office/powerpoint/2010/main" val="3608285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25213"/>
            <a:ext cx="10972800" cy="692953"/>
          </a:xfrm>
        </p:spPr>
        <p:txBody>
          <a:bodyPr/>
          <a:lstStyle/>
          <a:p>
            <a:r>
              <a:rPr lang="en-US" smtClean="0"/>
              <a:t>Click to edit Master title style</a:t>
            </a:r>
            <a:endParaRPr lang="en-US"/>
          </a:p>
        </p:txBody>
      </p:sp>
      <p:sp>
        <p:nvSpPr>
          <p:cNvPr id="3" name="Date Placeholder 3">
            <a:extLst>
              <a:ext uri="{FF2B5EF4-FFF2-40B4-BE49-F238E27FC236}">
                <a16:creationId xmlns:a16="http://schemas.microsoft.com/office/drawing/2014/main" id="{38601E74-AF61-A84A-BCC9-5250489967EB}"/>
              </a:ext>
            </a:extLst>
          </p:cNvPr>
          <p:cNvSpPr>
            <a:spLocks noGrp="1"/>
          </p:cNvSpPr>
          <p:nvPr>
            <p:ph type="dt" sz="half" idx="10"/>
          </p:nvPr>
        </p:nvSpPr>
        <p:spPr/>
        <p:txBody>
          <a:bodyPr/>
          <a:lstStyle>
            <a:lvl1pPr>
              <a:defRPr/>
            </a:lvl1pPr>
          </a:lstStyle>
          <a:p>
            <a:fld id="{C26FAA8F-40AC-4211-9035-7765A00221F8}" type="datetimeFigureOut">
              <a:rPr lang="en-US" smtClean="0"/>
              <a:t>12/09/2019</a:t>
            </a:fld>
            <a:endParaRPr lang="en-US"/>
          </a:p>
        </p:txBody>
      </p:sp>
      <p:sp>
        <p:nvSpPr>
          <p:cNvPr id="4" name="Footer Placeholder 4">
            <a:extLst>
              <a:ext uri="{FF2B5EF4-FFF2-40B4-BE49-F238E27FC236}">
                <a16:creationId xmlns:a16="http://schemas.microsoft.com/office/drawing/2014/main" id="{61185A98-A942-0941-8BB1-9C2B5E350305}"/>
              </a:ext>
            </a:extLst>
          </p:cNvPr>
          <p:cNvSpPr>
            <a:spLocks noGrp="1"/>
          </p:cNvSpPr>
          <p:nvPr>
            <p:ph type="ftr" sz="quarter" idx="11"/>
          </p:nvPr>
        </p:nvSpPr>
        <p:spPr/>
        <p:txBody>
          <a:bodyPr/>
          <a:lstStyle>
            <a:lvl1pPr>
              <a:defRPr/>
            </a:lvl1pPr>
          </a:lstStyle>
          <a:p>
            <a:endParaRPr lang="en-US"/>
          </a:p>
        </p:txBody>
      </p:sp>
      <p:sp>
        <p:nvSpPr>
          <p:cNvPr id="5" name="Slide Number Placeholder 5">
            <a:extLst>
              <a:ext uri="{FF2B5EF4-FFF2-40B4-BE49-F238E27FC236}">
                <a16:creationId xmlns:a16="http://schemas.microsoft.com/office/drawing/2014/main" id="{51EC5E84-8A92-3740-A8AA-EEBFF9E6A659}"/>
              </a:ext>
            </a:extLst>
          </p:cNvPr>
          <p:cNvSpPr>
            <a:spLocks noGrp="1"/>
          </p:cNvSpPr>
          <p:nvPr>
            <p:ph type="sldNum" sz="quarter" idx="12"/>
          </p:nvPr>
        </p:nvSpPr>
        <p:spPr/>
        <p:txBody>
          <a:bodyPr/>
          <a:lstStyle>
            <a:lvl1pPr>
              <a:defRPr/>
            </a:lvl1pPr>
          </a:lstStyle>
          <a:p>
            <a:fld id="{91911210-2149-4051-AECF-2AA390DB45B9}" type="slidenum">
              <a:rPr lang="en-US" smtClean="0"/>
              <a:t>‹#›</a:t>
            </a:fld>
            <a:endParaRPr lang="en-US"/>
          </a:p>
        </p:txBody>
      </p:sp>
    </p:spTree>
    <p:extLst>
      <p:ext uri="{BB962C8B-B14F-4D97-AF65-F5344CB8AC3E}">
        <p14:creationId xmlns:p14="http://schemas.microsoft.com/office/powerpoint/2010/main" val="2089112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8601E74-AF61-A84A-BCC9-5250489967EB}"/>
              </a:ext>
            </a:extLst>
          </p:cNvPr>
          <p:cNvSpPr>
            <a:spLocks noGrp="1"/>
          </p:cNvSpPr>
          <p:nvPr>
            <p:ph type="dt" sz="half" idx="10"/>
          </p:nvPr>
        </p:nvSpPr>
        <p:spPr/>
        <p:txBody>
          <a:bodyPr/>
          <a:lstStyle>
            <a:lvl1pPr>
              <a:defRPr/>
            </a:lvl1pPr>
          </a:lstStyle>
          <a:p>
            <a:fld id="{C26FAA8F-40AC-4211-9035-7765A00221F8}" type="datetimeFigureOut">
              <a:rPr lang="en-US" smtClean="0"/>
              <a:t>12/09/2019</a:t>
            </a:fld>
            <a:endParaRPr lang="en-US"/>
          </a:p>
        </p:txBody>
      </p:sp>
      <p:sp>
        <p:nvSpPr>
          <p:cNvPr id="3" name="Footer Placeholder 4">
            <a:extLst>
              <a:ext uri="{FF2B5EF4-FFF2-40B4-BE49-F238E27FC236}">
                <a16:creationId xmlns:a16="http://schemas.microsoft.com/office/drawing/2014/main" id="{61185A98-A942-0941-8BB1-9C2B5E350305}"/>
              </a:ext>
            </a:extLst>
          </p:cNvPr>
          <p:cNvSpPr>
            <a:spLocks noGrp="1"/>
          </p:cNvSpPr>
          <p:nvPr>
            <p:ph type="ftr" sz="quarter" idx="11"/>
          </p:nvPr>
        </p:nvSpPr>
        <p:spPr/>
        <p:txBody>
          <a:bodyPr/>
          <a:lstStyle>
            <a:lvl1pPr>
              <a:defRPr/>
            </a:lvl1pPr>
          </a:lstStyle>
          <a:p>
            <a:endParaRPr lang="en-US"/>
          </a:p>
        </p:txBody>
      </p:sp>
      <p:sp>
        <p:nvSpPr>
          <p:cNvPr id="4" name="Slide Number Placeholder 5">
            <a:extLst>
              <a:ext uri="{FF2B5EF4-FFF2-40B4-BE49-F238E27FC236}">
                <a16:creationId xmlns:a16="http://schemas.microsoft.com/office/drawing/2014/main" id="{51EC5E84-8A92-3740-A8AA-EEBFF9E6A659}"/>
              </a:ext>
            </a:extLst>
          </p:cNvPr>
          <p:cNvSpPr>
            <a:spLocks noGrp="1"/>
          </p:cNvSpPr>
          <p:nvPr>
            <p:ph type="sldNum" sz="quarter" idx="12"/>
          </p:nvPr>
        </p:nvSpPr>
        <p:spPr/>
        <p:txBody>
          <a:bodyPr/>
          <a:lstStyle>
            <a:lvl1pPr>
              <a:defRPr/>
            </a:lvl1pPr>
          </a:lstStyle>
          <a:p>
            <a:fld id="{91911210-2149-4051-AECF-2AA390DB45B9}" type="slidenum">
              <a:rPr lang="en-US" smtClean="0"/>
              <a:t>‹#›</a:t>
            </a:fld>
            <a:endParaRPr lang="en-US"/>
          </a:p>
        </p:txBody>
      </p:sp>
    </p:spTree>
    <p:extLst>
      <p:ext uri="{BB962C8B-B14F-4D97-AF65-F5344CB8AC3E}">
        <p14:creationId xmlns:p14="http://schemas.microsoft.com/office/powerpoint/2010/main" val="1801877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smtClean="0"/>
              <a:t>Click to edit Master title style</a:t>
            </a:r>
            <a:endParaRPr lang="en-US"/>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Edit Master text styles</a:t>
            </a:r>
          </a:p>
        </p:txBody>
      </p:sp>
      <p:sp>
        <p:nvSpPr>
          <p:cNvPr id="5" name="Date Placeholder 4">
            <a:extLst>
              <a:ext uri="{FF2B5EF4-FFF2-40B4-BE49-F238E27FC236}">
                <a16:creationId xmlns:a16="http://schemas.microsoft.com/office/drawing/2014/main" id="{D4F41593-F173-4C4B-B48A-7AD99358B302}"/>
              </a:ext>
            </a:extLst>
          </p:cNvPr>
          <p:cNvSpPr>
            <a:spLocks noGrp="1"/>
          </p:cNvSpPr>
          <p:nvPr>
            <p:ph type="dt" sz="half" idx="10"/>
          </p:nvPr>
        </p:nvSpPr>
        <p:spPr/>
        <p:txBody>
          <a:bodyPr/>
          <a:lstStyle>
            <a:lvl1pPr>
              <a:defRPr/>
            </a:lvl1pPr>
          </a:lstStyle>
          <a:p>
            <a:fld id="{C26FAA8F-40AC-4211-9035-7765A00221F8}" type="datetimeFigureOut">
              <a:rPr lang="en-US" smtClean="0"/>
              <a:t>12/09/2019</a:t>
            </a:fld>
            <a:endParaRPr lang="en-US"/>
          </a:p>
        </p:txBody>
      </p:sp>
      <p:sp>
        <p:nvSpPr>
          <p:cNvPr id="6" name="Footer Placeholder 5">
            <a:extLst>
              <a:ext uri="{FF2B5EF4-FFF2-40B4-BE49-F238E27FC236}">
                <a16:creationId xmlns:a16="http://schemas.microsoft.com/office/drawing/2014/main" id="{B20C1FE8-4A8A-1341-88A1-E790677BDF4B}"/>
              </a:ext>
            </a:extLst>
          </p:cNvPr>
          <p:cNvSpPr>
            <a:spLocks noGrp="1"/>
          </p:cNvSpPr>
          <p:nvPr>
            <p:ph type="ftr" sz="quarter" idx="11"/>
          </p:nvPr>
        </p:nvSpPr>
        <p:spPr/>
        <p:txBody>
          <a:bodyPr/>
          <a:lstStyle>
            <a:lvl1pPr>
              <a:defRPr/>
            </a:lvl1pPr>
          </a:lstStyle>
          <a:p>
            <a:endParaRPr lang="en-US"/>
          </a:p>
        </p:txBody>
      </p:sp>
      <p:sp>
        <p:nvSpPr>
          <p:cNvPr id="7" name="Slide Number Placeholder 6">
            <a:extLst>
              <a:ext uri="{FF2B5EF4-FFF2-40B4-BE49-F238E27FC236}">
                <a16:creationId xmlns:a16="http://schemas.microsoft.com/office/drawing/2014/main" id="{BA0F36E3-259E-C64E-9D68-B4CB381F0F2B}"/>
              </a:ext>
            </a:extLst>
          </p:cNvPr>
          <p:cNvSpPr>
            <a:spLocks noGrp="1"/>
          </p:cNvSpPr>
          <p:nvPr>
            <p:ph type="sldNum" sz="quarter" idx="12"/>
          </p:nvPr>
        </p:nvSpPr>
        <p:spPr/>
        <p:txBody>
          <a:bodyPr/>
          <a:lstStyle>
            <a:lvl1pPr>
              <a:defRPr/>
            </a:lvl1pPr>
          </a:lstStyle>
          <a:p>
            <a:fld id="{91911210-2149-4051-AECF-2AA390DB45B9}" type="slidenum">
              <a:rPr lang="en-US" smtClean="0"/>
              <a:t>‹#›</a:t>
            </a:fld>
            <a:endParaRPr lang="en-US"/>
          </a:p>
        </p:txBody>
      </p:sp>
    </p:spTree>
    <p:extLst>
      <p:ext uri="{BB962C8B-B14F-4D97-AF65-F5344CB8AC3E}">
        <p14:creationId xmlns:p14="http://schemas.microsoft.com/office/powerpoint/2010/main" val="973911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Edit Master text styles</a:t>
            </a:r>
          </a:p>
        </p:txBody>
      </p:sp>
      <p:sp>
        <p:nvSpPr>
          <p:cNvPr id="5" name="Date Placeholder 3">
            <a:extLst>
              <a:ext uri="{FF2B5EF4-FFF2-40B4-BE49-F238E27FC236}">
                <a16:creationId xmlns:a16="http://schemas.microsoft.com/office/drawing/2014/main" id="{38601E74-AF61-A84A-BCC9-5250489967EB}"/>
              </a:ext>
            </a:extLst>
          </p:cNvPr>
          <p:cNvSpPr>
            <a:spLocks noGrp="1"/>
          </p:cNvSpPr>
          <p:nvPr>
            <p:ph type="dt" sz="half" idx="10"/>
          </p:nvPr>
        </p:nvSpPr>
        <p:spPr/>
        <p:txBody>
          <a:bodyPr/>
          <a:lstStyle>
            <a:lvl1pPr>
              <a:defRPr/>
            </a:lvl1pPr>
          </a:lstStyle>
          <a:p>
            <a:fld id="{C26FAA8F-40AC-4211-9035-7765A00221F8}" type="datetimeFigureOut">
              <a:rPr lang="en-US" smtClean="0"/>
              <a:t>12/09/2019</a:t>
            </a:fld>
            <a:endParaRPr lang="en-US"/>
          </a:p>
        </p:txBody>
      </p:sp>
      <p:sp>
        <p:nvSpPr>
          <p:cNvPr id="6" name="Footer Placeholder 4">
            <a:extLst>
              <a:ext uri="{FF2B5EF4-FFF2-40B4-BE49-F238E27FC236}">
                <a16:creationId xmlns:a16="http://schemas.microsoft.com/office/drawing/2014/main" id="{61185A98-A942-0941-8BB1-9C2B5E350305}"/>
              </a:ext>
            </a:extLst>
          </p:cNvPr>
          <p:cNvSpPr>
            <a:spLocks noGrp="1"/>
          </p:cNvSpPr>
          <p:nvPr>
            <p:ph type="ftr" sz="quarter" idx="11"/>
          </p:nvPr>
        </p:nvSpPr>
        <p:spPr/>
        <p:txBody>
          <a:bodyPr/>
          <a:lstStyle>
            <a:lvl1pPr>
              <a:defRPr/>
            </a:lvl1pPr>
          </a:lstStyle>
          <a:p>
            <a:endParaRPr lang="en-US"/>
          </a:p>
        </p:txBody>
      </p:sp>
      <p:sp>
        <p:nvSpPr>
          <p:cNvPr id="7" name="Slide Number Placeholder 5">
            <a:extLst>
              <a:ext uri="{FF2B5EF4-FFF2-40B4-BE49-F238E27FC236}">
                <a16:creationId xmlns:a16="http://schemas.microsoft.com/office/drawing/2014/main" id="{51EC5E84-8A92-3740-A8AA-EEBFF9E6A659}"/>
              </a:ext>
            </a:extLst>
          </p:cNvPr>
          <p:cNvSpPr>
            <a:spLocks noGrp="1"/>
          </p:cNvSpPr>
          <p:nvPr>
            <p:ph type="sldNum" sz="quarter" idx="12"/>
          </p:nvPr>
        </p:nvSpPr>
        <p:spPr/>
        <p:txBody>
          <a:bodyPr/>
          <a:lstStyle>
            <a:lvl1pPr>
              <a:defRPr/>
            </a:lvl1pPr>
          </a:lstStyle>
          <a:p>
            <a:fld id="{91911210-2149-4051-AECF-2AA390DB45B9}" type="slidenum">
              <a:rPr lang="en-US" smtClean="0"/>
              <a:t>‹#›</a:t>
            </a:fld>
            <a:endParaRPr lang="en-US"/>
          </a:p>
        </p:txBody>
      </p:sp>
    </p:spTree>
    <p:extLst>
      <p:ext uri="{BB962C8B-B14F-4D97-AF65-F5344CB8AC3E}">
        <p14:creationId xmlns:p14="http://schemas.microsoft.com/office/powerpoint/2010/main" val="2643758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5167"/>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smtClean="0"/>
          </a:p>
        </p:txBody>
      </p:sp>
      <p:sp>
        <p:nvSpPr>
          <p:cNvPr id="1027" name="Text Placeholder 2"/>
          <p:cNvSpPr>
            <a:spLocks noGrp="1"/>
          </p:cNvSpPr>
          <p:nvPr>
            <p:ph type="body" idx="1"/>
          </p:nvPr>
        </p:nvSpPr>
        <p:spPr bwMode="auto">
          <a:xfrm>
            <a:off x="609600" y="1600201"/>
            <a:ext cx="10972800" cy="452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smtClean="0"/>
          </a:p>
        </p:txBody>
      </p:sp>
      <p:sp>
        <p:nvSpPr>
          <p:cNvPr id="4" name="Date Placeholder 3">
            <a:extLst>
              <a:ext uri="{FF2B5EF4-FFF2-40B4-BE49-F238E27FC236}">
                <a16:creationId xmlns:a16="http://schemas.microsoft.com/office/drawing/2014/main" id="{38601E74-AF61-A84A-BCC9-5250489967EB}"/>
              </a:ext>
            </a:extLst>
          </p:cNvPr>
          <p:cNvSpPr>
            <a:spLocks noGrp="1"/>
          </p:cNvSpPr>
          <p:nvPr>
            <p:ph type="dt" sz="half" idx="2"/>
          </p:nvPr>
        </p:nvSpPr>
        <p:spPr>
          <a:xfrm>
            <a:off x="609600" y="6356351"/>
            <a:ext cx="2844800" cy="366183"/>
          </a:xfrm>
          <a:prstGeom prst="rect">
            <a:avLst/>
          </a:prstGeom>
        </p:spPr>
        <p:txBody>
          <a:bodyPr vert="horz" wrap="square" lIns="91440" tIns="45720" rIns="91440" bIns="45720" numCol="1" anchor="ctr" anchorCtr="0" compatLnSpc="1">
            <a:prstTxWarp prst="textNoShape">
              <a:avLst/>
            </a:prstTxWarp>
          </a:bodyPr>
          <a:lstStyle>
            <a:lvl1pPr eaLnBrk="1" hangingPunct="1">
              <a:defRPr sz="1600">
                <a:solidFill>
                  <a:srgbClr val="898989"/>
                </a:solidFill>
                <a:latin typeface="Calibri" charset="0"/>
                <a:ea typeface="ＭＳ Ｐゴシック" charset="-128"/>
              </a:defRPr>
            </a:lvl1pPr>
          </a:lstStyle>
          <a:p>
            <a:fld id="{C26FAA8F-40AC-4211-9035-7765A00221F8}" type="datetimeFigureOut">
              <a:rPr lang="en-US" smtClean="0"/>
              <a:t>12/09/2019</a:t>
            </a:fld>
            <a:endParaRPr lang="en-US"/>
          </a:p>
        </p:txBody>
      </p:sp>
      <p:sp>
        <p:nvSpPr>
          <p:cNvPr id="5" name="Footer Placeholder 4">
            <a:extLst>
              <a:ext uri="{FF2B5EF4-FFF2-40B4-BE49-F238E27FC236}">
                <a16:creationId xmlns:a16="http://schemas.microsoft.com/office/drawing/2014/main" id="{61185A98-A942-0941-8BB1-9C2B5E350305}"/>
              </a:ext>
            </a:extLst>
          </p:cNvPr>
          <p:cNvSpPr>
            <a:spLocks noGrp="1"/>
          </p:cNvSpPr>
          <p:nvPr>
            <p:ph type="ftr" sz="quarter" idx="3"/>
          </p:nvPr>
        </p:nvSpPr>
        <p:spPr>
          <a:xfrm>
            <a:off x="4165600" y="6356351"/>
            <a:ext cx="3860800" cy="366183"/>
          </a:xfrm>
          <a:prstGeom prst="rect">
            <a:avLst/>
          </a:prstGeom>
        </p:spPr>
        <p:txBody>
          <a:bodyPr vert="horz" lIns="91440" tIns="45720" rIns="91440" bIns="45720" rtlCol="0" anchor="ctr"/>
          <a:lstStyle>
            <a:lvl1pPr algn="ctr" eaLnBrk="1" fontAlgn="auto" hangingPunct="1">
              <a:spcBef>
                <a:spcPts val="0"/>
              </a:spcBef>
              <a:spcAft>
                <a:spcPts val="0"/>
              </a:spcAft>
              <a:defRPr sz="1600">
                <a:solidFill>
                  <a:schemeClr val="tx1">
                    <a:tint val="75000"/>
                  </a:schemeClr>
                </a:solidFill>
                <a:latin typeface="+mn-lt"/>
                <a:ea typeface="+mn-ea"/>
                <a:cs typeface="+mn-cs"/>
              </a:defRPr>
            </a:lvl1pPr>
          </a:lstStyle>
          <a:p>
            <a:endParaRPr lang="en-US"/>
          </a:p>
        </p:txBody>
      </p:sp>
      <p:sp>
        <p:nvSpPr>
          <p:cNvPr id="6" name="Slide Number Placeholder 5">
            <a:extLst>
              <a:ext uri="{FF2B5EF4-FFF2-40B4-BE49-F238E27FC236}">
                <a16:creationId xmlns:a16="http://schemas.microsoft.com/office/drawing/2014/main" id="{51EC5E84-8A92-3740-A8AA-EEBFF9E6A659}"/>
              </a:ext>
            </a:extLst>
          </p:cNvPr>
          <p:cNvSpPr>
            <a:spLocks noGrp="1"/>
          </p:cNvSpPr>
          <p:nvPr>
            <p:ph type="sldNum" sz="quarter" idx="4"/>
          </p:nvPr>
        </p:nvSpPr>
        <p:spPr>
          <a:xfrm>
            <a:off x="8737600" y="6356351"/>
            <a:ext cx="2844800" cy="366183"/>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600">
                <a:solidFill>
                  <a:srgbClr val="898989"/>
                </a:solidFill>
                <a:latin typeface="Calibri" charset="0"/>
                <a:ea typeface="ＭＳ Ｐゴシック" charset="-128"/>
              </a:defRPr>
            </a:lvl1pPr>
          </a:lstStyle>
          <a:p>
            <a:fld id="{91911210-2149-4051-AECF-2AA390DB45B9}" type="slidenum">
              <a:rPr lang="en-US" smtClean="0"/>
              <a:t>‹#›</a:t>
            </a:fld>
            <a:endParaRPr lang="en-US"/>
          </a:p>
        </p:txBody>
      </p:sp>
    </p:spTree>
    <p:extLst>
      <p:ext uri="{BB962C8B-B14F-4D97-AF65-F5344CB8AC3E}">
        <p14:creationId xmlns:p14="http://schemas.microsoft.com/office/powerpoint/2010/main" val="1791854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609585" rtl="0" eaLnBrk="1" fontAlgn="base" hangingPunct="1">
        <a:spcBef>
          <a:spcPct val="0"/>
        </a:spcBef>
        <a:spcAft>
          <a:spcPct val="0"/>
        </a:spcAft>
        <a:defRPr sz="5867" kern="1200">
          <a:solidFill>
            <a:schemeClr val="tx1"/>
          </a:solidFill>
          <a:latin typeface="Lucida Sans"/>
          <a:ea typeface="MS PGothic" panose="020B0600070205080204" pitchFamily="34" charset="-128"/>
          <a:cs typeface="Lucida Sans"/>
        </a:defRPr>
      </a:lvl1pPr>
      <a:lvl2pPr algn="ctr" defTabSz="609585" rtl="0" eaLnBrk="1" fontAlgn="base" hangingPunct="1">
        <a:spcBef>
          <a:spcPct val="0"/>
        </a:spcBef>
        <a:spcAft>
          <a:spcPct val="0"/>
        </a:spcAft>
        <a:defRPr sz="5867">
          <a:solidFill>
            <a:schemeClr val="tx1"/>
          </a:solidFill>
          <a:latin typeface="Lucida Sans" charset="0"/>
          <a:ea typeface="MS PGothic" panose="020B0600070205080204" pitchFamily="34" charset="-128"/>
          <a:cs typeface="Lucida Sans" charset="0"/>
        </a:defRPr>
      </a:lvl2pPr>
      <a:lvl3pPr algn="ctr" defTabSz="609585" rtl="0" eaLnBrk="1" fontAlgn="base" hangingPunct="1">
        <a:spcBef>
          <a:spcPct val="0"/>
        </a:spcBef>
        <a:spcAft>
          <a:spcPct val="0"/>
        </a:spcAft>
        <a:defRPr sz="5867">
          <a:solidFill>
            <a:schemeClr val="tx1"/>
          </a:solidFill>
          <a:latin typeface="Lucida Sans" charset="0"/>
          <a:ea typeface="MS PGothic" panose="020B0600070205080204" pitchFamily="34" charset="-128"/>
          <a:cs typeface="Lucida Sans" charset="0"/>
        </a:defRPr>
      </a:lvl3pPr>
      <a:lvl4pPr algn="ctr" defTabSz="609585" rtl="0" eaLnBrk="1" fontAlgn="base" hangingPunct="1">
        <a:spcBef>
          <a:spcPct val="0"/>
        </a:spcBef>
        <a:spcAft>
          <a:spcPct val="0"/>
        </a:spcAft>
        <a:defRPr sz="5867">
          <a:solidFill>
            <a:schemeClr val="tx1"/>
          </a:solidFill>
          <a:latin typeface="Lucida Sans" charset="0"/>
          <a:ea typeface="MS PGothic" panose="020B0600070205080204" pitchFamily="34" charset="-128"/>
          <a:cs typeface="Lucida Sans" charset="0"/>
        </a:defRPr>
      </a:lvl4pPr>
      <a:lvl5pPr algn="ctr" defTabSz="609585" rtl="0" eaLnBrk="1" fontAlgn="base" hangingPunct="1">
        <a:spcBef>
          <a:spcPct val="0"/>
        </a:spcBef>
        <a:spcAft>
          <a:spcPct val="0"/>
        </a:spcAft>
        <a:defRPr sz="5867">
          <a:solidFill>
            <a:schemeClr val="tx1"/>
          </a:solidFill>
          <a:latin typeface="Lucida Sans" charset="0"/>
          <a:ea typeface="MS PGothic" panose="020B0600070205080204" pitchFamily="34" charset="-128"/>
          <a:cs typeface="Lucida Sans" charset="0"/>
        </a:defRPr>
      </a:lvl5pPr>
      <a:lvl6pPr marL="609585" algn="ctr" defTabSz="60958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6pPr>
      <a:lvl7pPr marL="1219170" algn="ctr" defTabSz="60958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7pPr>
      <a:lvl8pPr marL="1828754" algn="ctr" defTabSz="60958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8pPr>
      <a:lvl9pPr marL="2438339" algn="ctr" defTabSz="60958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9pPr>
    </p:titleStyle>
    <p:bodyStyle>
      <a:lvl1pPr marL="457189" indent="-457189" algn="l" defTabSz="609585" rtl="0" eaLnBrk="1" fontAlgn="base" hangingPunct="1">
        <a:spcBef>
          <a:spcPct val="20000"/>
        </a:spcBef>
        <a:spcAft>
          <a:spcPct val="0"/>
        </a:spcAft>
        <a:buFont typeface="Arial" panose="020B0604020202020204" pitchFamily="34" charset="0"/>
        <a:buChar char="•"/>
        <a:defRPr sz="4267" kern="1200">
          <a:solidFill>
            <a:schemeClr val="tx1"/>
          </a:solidFill>
          <a:latin typeface="Lucida Sans"/>
          <a:ea typeface="MS PGothic" panose="020B0600070205080204" pitchFamily="34" charset="-128"/>
          <a:cs typeface="Lucida Sans"/>
        </a:defRPr>
      </a:lvl1pPr>
      <a:lvl2pPr marL="990575" indent="-380990" algn="l" defTabSz="609585" rtl="0" eaLnBrk="1" fontAlgn="base" hangingPunct="1">
        <a:spcBef>
          <a:spcPct val="20000"/>
        </a:spcBef>
        <a:spcAft>
          <a:spcPct val="0"/>
        </a:spcAft>
        <a:buFont typeface="Arial" panose="020B0604020202020204" pitchFamily="34" charset="0"/>
        <a:buChar char="–"/>
        <a:defRPr sz="3733" kern="1200">
          <a:solidFill>
            <a:schemeClr val="tx1"/>
          </a:solidFill>
          <a:latin typeface="Lucida Sans"/>
          <a:ea typeface="MS PGothic" panose="020B0600070205080204" pitchFamily="34" charset="-128"/>
          <a:cs typeface="Lucida Sans"/>
        </a:defRPr>
      </a:lvl2pPr>
      <a:lvl3pPr marL="1523962" indent="-304792" algn="l" defTabSz="609585" rtl="0" eaLnBrk="1" fontAlgn="base" hangingPunct="1">
        <a:spcBef>
          <a:spcPct val="20000"/>
        </a:spcBef>
        <a:spcAft>
          <a:spcPct val="0"/>
        </a:spcAft>
        <a:buFont typeface="Arial" panose="020B0604020202020204" pitchFamily="34" charset="0"/>
        <a:buChar char="•"/>
        <a:defRPr sz="3200" kern="1200">
          <a:solidFill>
            <a:schemeClr val="tx1"/>
          </a:solidFill>
          <a:latin typeface="Lucida Sans"/>
          <a:ea typeface="MS PGothic" panose="020B0600070205080204" pitchFamily="34" charset="-128"/>
          <a:cs typeface="Lucida Sans"/>
        </a:defRPr>
      </a:lvl3pPr>
      <a:lvl4pPr marL="2133547" indent="-304792" algn="l" defTabSz="609585" rtl="0" eaLnBrk="1" fontAlgn="base" hangingPunct="1">
        <a:spcBef>
          <a:spcPct val="20000"/>
        </a:spcBef>
        <a:spcAft>
          <a:spcPct val="0"/>
        </a:spcAft>
        <a:buFont typeface="Arial" panose="020B0604020202020204" pitchFamily="34" charset="0"/>
        <a:buChar char="–"/>
        <a:defRPr sz="2667" kern="1200">
          <a:solidFill>
            <a:schemeClr val="tx1"/>
          </a:solidFill>
          <a:latin typeface="Lucida Sans"/>
          <a:ea typeface="MS PGothic" panose="020B0600070205080204" pitchFamily="34" charset="-128"/>
          <a:cs typeface="Lucida Sans"/>
        </a:defRPr>
      </a:lvl4pPr>
      <a:lvl5pPr marL="2743131" indent="-304792" algn="l" defTabSz="609585" rtl="0" eaLnBrk="1" fontAlgn="base" hangingPunct="1">
        <a:spcBef>
          <a:spcPct val="20000"/>
        </a:spcBef>
        <a:spcAft>
          <a:spcPct val="0"/>
        </a:spcAft>
        <a:buFont typeface="Arial" panose="020B0604020202020204" pitchFamily="34" charset="0"/>
        <a:buChar char="»"/>
        <a:defRPr sz="2667" kern="1200">
          <a:solidFill>
            <a:schemeClr val="tx1"/>
          </a:solidFill>
          <a:latin typeface="Lucida Sans"/>
          <a:ea typeface="MS PGothic" panose="020B0600070205080204" pitchFamily="34" charset="-128"/>
          <a:cs typeface="Lucida San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8226" y="509444"/>
            <a:ext cx="10363200" cy="1470025"/>
          </a:xfrm>
        </p:spPr>
        <p:txBody>
          <a:bodyPr/>
          <a:lstStyle/>
          <a:p>
            <a:r>
              <a:rPr lang="en-US" dirty="0" smtClean="0"/>
              <a:t>ABET Assessment Overview</a:t>
            </a:r>
            <a:endParaRPr lang="en-US" dirty="0"/>
          </a:p>
        </p:txBody>
      </p:sp>
      <p:sp>
        <p:nvSpPr>
          <p:cNvPr id="3" name="Subtitle 2"/>
          <p:cNvSpPr>
            <a:spLocks noGrp="1"/>
          </p:cNvSpPr>
          <p:nvPr>
            <p:ph type="subTitle" idx="1"/>
          </p:nvPr>
        </p:nvSpPr>
        <p:spPr/>
        <p:txBody>
          <a:bodyPr/>
          <a:lstStyle/>
          <a:p>
            <a:r>
              <a:rPr lang="en-US" dirty="0" smtClean="0"/>
              <a:t>December 11, 2019</a:t>
            </a:r>
            <a:endParaRPr lang="en-US" dirty="0"/>
          </a:p>
        </p:txBody>
      </p:sp>
    </p:spTree>
    <p:extLst>
      <p:ext uri="{BB962C8B-B14F-4D97-AF65-F5344CB8AC3E}">
        <p14:creationId xmlns:p14="http://schemas.microsoft.com/office/powerpoint/2010/main" val="20721126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0D497-332E-4FFC-9C8F-F9EA2B19E4F9}"/>
              </a:ext>
            </a:extLst>
          </p:cNvPr>
          <p:cNvSpPr txBox="1">
            <a:spLocks/>
          </p:cNvSpPr>
          <p:nvPr/>
        </p:nvSpPr>
        <p:spPr>
          <a:xfrm>
            <a:off x="1495024" y="1643106"/>
            <a:ext cx="7457783" cy="593018"/>
          </a:xfrm>
          <a:prstGeom prst="rect">
            <a:avLst/>
          </a:prstGeom>
        </p:spPr>
        <p:txBody>
          <a:bodyPr>
            <a:normAutofit/>
          </a:bodyPr>
          <a:lstStyle>
            <a:lvl1pPr algn="l" defTabSz="914400" rtl="0" eaLnBrk="1" latinLnBrk="0" hangingPunct="1">
              <a:spcBef>
                <a:spcPct val="0"/>
              </a:spcBef>
              <a:buNone/>
              <a:defRPr sz="3000" b="1" i="0" kern="1200">
                <a:solidFill>
                  <a:srgbClr val="FF6C2C"/>
                </a:solidFill>
                <a:latin typeface="Arial" panose="020B0604020202020204" pitchFamily="34" charset="0"/>
                <a:ea typeface="+mj-ea"/>
                <a:cs typeface="Arial"/>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rgbClr val="FF6C2C"/>
                </a:solidFill>
                <a:effectLst/>
                <a:uLnTx/>
                <a:uFillTx/>
                <a:latin typeface="Arial" panose="020B0604020202020204" pitchFamily="34" charset="0"/>
                <a:ea typeface="+mj-ea"/>
                <a:cs typeface="Arial"/>
              </a:rPr>
              <a:t>Problem solving </a:t>
            </a:r>
            <a:r>
              <a:rPr kumimoji="0" lang="en-US" sz="2000" b="1" i="0" u="sng" strike="noStrike" kern="1200" cap="none" spc="0" normalizeH="0" baseline="0" noProof="0" dirty="0" smtClean="0">
                <a:ln>
                  <a:noFill/>
                </a:ln>
                <a:solidFill>
                  <a:srgbClr val="FF6C2C"/>
                </a:solidFill>
                <a:effectLst/>
                <a:uLnTx/>
                <a:uFillTx/>
                <a:latin typeface="Arial" panose="020B0604020202020204" pitchFamily="34" charset="0"/>
                <a:ea typeface="+mj-ea"/>
                <a:cs typeface="Arial"/>
              </a:rPr>
              <a:t>must</a:t>
            </a:r>
            <a:r>
              <a:rPr kumimoji="0" lang="en-US" sz="2000" b="1" i="0" u="none" strike="noStrike" kern="1200" cap="none" spc="0" normalizeH="0" baseline="0" noProof="0" dirty="0" smtClean="0">
                <a:ln>
                  <a:noFill/>
                </a:ln>
                <a:solidFill>
                  <a:srgbClr val="FF6C2C"/>
                </a:solidFill>
                <a:effectLst/>
                <a:uLnTx/>
                <a:uFillTx/>
                <a:latin typeface="Arial" panose="020B0604020202020204" pitchFamily="34" charset="0"/>
                <a:ea typeface="+mj-ea"/>
                <a:cs typeface="Arial"/>
              </a:rPr>
              <a:t> address </a:t>
            </a:r>
            <a:r>
              <a:rPr kumimoji="0" lang="en-US" sz="2000" b="1" i="0" u="sng" strike="noStrike" kern="1200" cap="none" spc="0" normalizeH="0" baseline="0" noProof="0" dirty="0" smtClean="0">
                <a:ln>
                  <a:noFill/>
                </a:ln>
                <a:solidFill>
                  <a:srgbClr val="FF6C2C"/>
                </a:solidFill>
                <a:effectLst/>
                <a:uLnTx/>
                <a:uFillTx/>
                <a:latin typeface="Arial" panose="020B0604020202020204" pitchFamily="34" charset="0"/>
                <a:ea typeface="+mj-ea"/>
                <a:cs typeface="Arial"/>
              </a:rPr>
              <a:t>complex</a:t>
            </a:r>
            <a:r>
              <a:rPr kumimoji="0" lang="en-US" sz="2000" b="1" i="0" u="none" strike="noStrike" kern="1200" cap="none" spc="0" normalizeH="0" baseline="0" noProof="0" dirty="0" smtClean="0">
                <a:ln>
                  <a:noFill/>
                </a:ln>
                <a:solidFill>
                  <a:srgbClr val="FF6C2C"/>
                </a:solidFill>
                <a:effectLst/>
                <a:uLnTx/>
                <a:uFillTx/>
                <a:latin typeface="Arial" panose="020B0604020202020204" pitchFamily="34" charset="0"/>
                <a:ea typeface="+mj-ea"/>
                <a:cs typeface="Arial"/>
              </a:rPr>
              <a:t> problems (SO#1)</a:t>
            </a:r>
            <a:endParaRPr kumimoji="0" lang="en-US" sz="2000" b="1" i="0" u="none" strike="noStrike" kern="1200" cap="none" spc="0" normalizeH="0" baseline="0" noProof="0" dirty="0">
              <a:ln>
                <a:noFill/>
              </a:ln>
              <a:solidFill>
                <a:srgbClr val="FF6C2C"/>
              </a:solidFill>
              <a:effectLst/>
              <a:uLnTx/>
              <a:uFillTx/>
              <a:latin typeface="Arial" panose="020B0604020202020204" pitchFamily="34" charset="0"/>
              <a:ea typeface="+mj-ea"/>
              <a:cs typeface="Arial"/>
            </a:endParaRPr>
          </a:p>
        </p:txBody>
      </p:sp>
      <p:sp>
        <p:nvSpPr>
          <p:cNvPr id="3" name="Content Placeholder 2">
            <a:extLst>
              <a:ext uri="{FF2B5EF4-FFF2-40B4-BE49-F238E27FC236}">
                <a16:creationId xmlns:a16="http://schemas.microsoft.com/office/drawing/2014/main" id="{F74B9399-C1E4-4D72-9969-203DDAAEF02C}"/>
              </a:ext>
            </a:extLst>
          </p:cNvPr>
          <p:cNvSpPr txBox="1">
            <a:spLocks/>
          </p:cNvSpPr>
          <p:nvPr/>
        </p:nvSpPr>
        <p:spPr>
          <a:xfrm>
            <a:off x="1495025" y="2355050"/>
            <a:ext cx="10142794" cy="2990033"/>
          </a:xfrm>
          <a:prstGeom prst="rect">
            <a:avLst/>
          </a:prstGeom>
        </p:spPr>
        <p:txBody>
          <a:bodyPr>
            <a:normAutofit/>
          </a:bodyPr>
          <a:lstStyle>
            <a:lvl1pPr marL="0" indent="0" algn="l" defTabSz="914400" rtl="0" eaLnBrk="1" latinLnBrk="0" hangingPunct="1">
              <a:spcBef>
                <a:spcPct val="20000"/>
              </a:spcBef>
              <a:buClr>
                <a:srgbClr val="FF6C2C"/>
              </a:buClr>
              <a:buFont typeface="Egyptienne F LT Std" panose="02040603040506030204" pitchFamily="18" charset="0"/>
              <a:buNone/>
              <a:defRPr sz="2800" kern="1200">
                <a:solidFill>
                  <a:srgbClr val="323232"/>
                </a:solidFill>
                <a:latin typeface="Arial" panose="020B0604020202020204" pitchFamily="34" charset="0"/>
                <a:ea typeface="+mn-ea"/>
                <a:cs typeface="Arial" panose="020B0604020202020204" pitchFamily="34" charset="0"/>
              </a:defRPr>
            </a:lvl1pPr>
            <a:lvl2pPr marL="457200" indent="0" algn="l" defTabSz="914400" rtl="0" eaLnBrk="1" latinLnBrk="0" hangingPunct="1">
              <a:spcBef>
                <a:spcPct val="20000"/>
              </a:spcBef>
              <a:buClr>
                <a:srgbClr val="FF6C2C"/>
              </a:buClr>
              <a:buFont typeface="Arial" panose="020B0604020202020204" pitchFamily="34" charset="0"/>
              <a:buNone/>
              <a:defRPr sz="2000" kern="1200">
                <a:solidFill>
                  <a:srgbClr val="323232"/>
                </a:solidFill>
                <a:latin typeface="Egyptienne F LT Std" panose="02040603040506030204" pitchFamily="18" charset="0"/>
                <a:ea typeface="+mn-ea"/>
                <a:cs typeface="+mn-cs"/>
              </a:defRPr>
            </a:lvl2pPr>
            <a:lvl3pPr marL="914400" indent="0" algn="l" defTabSz="914400" rtl="0" eaLnBrk="1" latinLnBrk="0" hangingPunct="1">
              <a:spcBef>
                <a:spcPct val="20000"/>
              </a:spcBef>
              <a:buFont typeface="Arial" pitchFamily="34" charset="0"/>
              <a:buNone/>
              <a:defRPr sz="2000" kern="1200">
                <a:solidFill>
                  <a:srgbClr val="323232"/>
                </a:solidFill>
                <a:latin typeface="Egyptienne F LT Std" panose="02040603040506030204" pitchFamily="18" charset="0"/>
                <a:ea typeface="+mn-ea"/>
                <a:cs typeface="+mn-cs"/>
              </a:defRPr>
            </a:lvl3pPr>
            <a:lvl4pPr marL="1371600" indent="0" algn="l" defTabSz="914400" rtl="0" eaLnBrk="1" latinLnBrk="0" hangingPunct="1">
              <a:spcBef>
                <a:spcPct val="20000"/>
              </a:spcBef>
              <a:buFont typeface="Arial" pitchFamily="34" charset="0"/>
              <a:buNone/>
              <a:defRPr sz="2000" kern="1200">
                <a:solidFill>
                  <a:srgbClr val="323232"/>
                </a:solidFill>
                <a:latin typeface="Egyptienne F LT Std" panose="02040603040506030204" pitchFamily="18" charset="0"/>
                <a:ea typeface="+mn-ea"/>
                <a:cs typeface="+mn-cs"/>
              </a:defRPr>
            </a:lvl4pPr>
            <a:lvl5pPr marL="1828800" indent="0" algn="l" defTabSz="914400" rtl="0" eaLnBrk="1" latinLnBrk="0" hangingPunct="1">
              <a:spcBef>
                <a:spcPct val="20000"/>
              </a:spcBef>
              <a:buFont typeface="Arial" pitchFamily="34" charset="0"/>
              <a:buNone/>
              <a:defRPr sz="2000" kern="1200">
                <a:solidFill>
                  <a:srgbClr val="323232"/>
                </a:solidFill>
                <a:latin typeface="Egyptienne F LT Std" panose="02040603040506030204"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
                <a:srgbClr val="FF6C2C"/>
              </a:buClr>
              <a:buSzTx/>
              <a:buFont typeface="Egyptienne F LT Std" panose="02040603040506030204" pitchFamily="18" charset="0"/>
              <a:buNone/>
              <a:tabLst/>
              <a:defRPr/>
            </a:pPr>
            <a:r>
              <a:rPr kumimoji="0" lang="en-US" sz="2000" b="1" i="0" u="sng" strike="noStrike" kern="1200" cap="none" spc="0" normalizeH="0" baseline="0" noProof="0" dirty="0" smtClean="0">
                <a:ln>
                  <a:noFill/>
                </a:ln>
                <a:solidFill>
                  <a:srgbClr val="333333"/>
                </a:solidFill>
                <a:effectLst/>
                <a:uLnTx/>
                <a:uFillTx/>
                <a:latin typeface="Arial" panose="020B0604020202020204" pitchFamily="34" charset="0"/>
                <a:ea typeface="+mn-ea"/>
                <a:cs typeface="Arial" panose="020B0604020202020204" pitchFamily="34" charset="0"/>
              </a:rPr>
              <a:t>Complex Engineering Problems</a:t>
            </a:r>
            <a:r>
              <a:rPr kumimoji="0" lang="en-US" sz="2000" b="0" i="0" u="none" strike="noStrike" kern="1200" cap="none" spc="0" normalizeH="0" baseline="0" noProof="0" dirty="0" smtClean="0">
                <a:ln>
                  <a:noFill/>
                </a:ln>
                <a:solidFill>
                  <a:srgbClr val="333333"/>
                </a:solidFill>
                <a:effectLst/>
                <a:uLnTx/>
                <a:uFillTx/>
                <a:latin typeface="Arial" panose="020B0604020202020204" pitchFamily="34" charset="0"/>
                <a:ea typeface="+mn-ea"/>
                <a:cs typeface="Arial" panose="020B0604020202020204" pitchFamily="34" charset="0"/>
              </a:rPr>
              <a:t> – Complex engineering problems include one or more of the following characteristics: involving wide-ranging or conflicting technical issues, having no obvious solution, addressing problems not encompassed by current standards and codes, involving diverse groups of stakeholders, including many component parts or sub-problems, involving multiple disciplines, or having significant consequences in a range of contexts. </a:t>
            </a:r>
          </a:p>
          <a:p>
            <a:pPr marL="457200" marR="0" lvl="0" indent="-457200" algn="l" defTabSz="914400" rtl="0" eaLnBrk="1" fontAlgn="auto" latinLnBrk="0" hangingPunct="1">
              <a:lnSpc>
                <a:spcPct val="100000"/>
              </a:lnSpc>
              <a:spcBef>
                <a:spcPct val="20000"/>
              </a:spcBef>
              <a:spcAft>
                <a:spcPts val="0"/>
              </a:spcAft>
              <a:buClr>
                <a:srgbClr val="FF6C2C"/>
              </a:buClr>
              <a:buSzTx/>
              <a:buFont typeface="Arial" panose="020B0604020202020204" pitchFamily="34" charset="0"/>
              <a:buChar char="•"/>
              <a:tabLst/>
              <a:defRPr/>
            </a:pPr>
            <a:r>
              <a:rPr kumimoji="0" lang="en-US" sz="2000" b="0" i="0" u="sng" strike="noStrike" kern="1200" cap="none" spc="0" normalizeH="0" baseline="0" noProof="0" dirty="0" smtClean="0">
                <a:ln>
                  <a:noFill/>
                </a:ln>
                <a:solidFill>
                  <a:srgbClr val="323232"/>
                </a:solidFill>
                <a:effectLst/>
                <a:uLnTx/>
                <a:uFillTx/>
                <a:latin typeface="Arial" panose="020B0604020202020204" pitchFamily="34" charset="0"/>
                <a:ea typeface="+mn-ea"/>
                <a:cs typeface="Arial" panose="020B0604020202020204" pitchFamily="34" charset="0"/>
              </a:rPr>
              <a:t>Only one of the above characteristics is needed.</a:t>
            </a:r>
          </a:p>
          <a:p>
            <a:pPr marL="457200" marR="0" lvl="0" indent="-457200" algn="l" defTabSz="914400" rtl="0" eaLnBrk="1" fontAlgn="auto" latinLnBrk="0" hangingPunct="1">
              <a:lnSpc>
                <a:spcPct val="100000"/>
              </a:lnSpc>
              <a:spcBef>
                <a:spcPct val="20000"/>
              </a:spcBef>
              <a:spcAft>
                <a:spcPts val="0"/>
              </a:spcAft>
              <a:buClr>
                <a:srgbClr val="FF6C2C"/>
              </a:buClr>
              <a:buSzTx/>
              <a:buFont typeface="Arial" panose="020B0604020202020204" pitchFamily="34" charset="0"/>
              <a:buChar char="•"/>
              <a:tabLst/>
              <a:defRPr/>
            </a:pPr>
            <a:r>
              <a:rPr kumimoji="0" lang="en-US" sz="2000" b="0" i="0" u="none" strike="noStrike" kern="1200" cap="none" spc="0" normalizeH="0" baseline="0" noProof="0" dirty="0" smtClean="0">
                <a:ln>
                  <a:noFill/>
                </a:ln>
                <a:solidFill>
                  <a:srgbClr val="323232"/>
                </a:solidFill>
                <a:effectLst/>
                <a:uLnTx/>
                <a:uFillTx/>
                <a:latin typeface="Arial" panose="020B0604020202020204" pitchFamily="34" charset="0"/>
                <a:ea typeface="+mn-ea"/>
                <a:cs typeface="Arial" panose="020B0604020202020204" pitchFamily="34" charset="0"/>
              </a:rPr>
              <a:t>Programs have freedom to choose where they assess and evaluate complex problems.</a:t>
            </a:r>
            <a:endParaRPr kumimoji="0" lang="en-US" sz="2000" b="0" i="0" u="none" strike="noStrike" kern="1200" cap="none" spc="0" normalizeH="0" baseline="0" noProof="0" dirty="0">
              <a:ln>
                <a:noFill/>
              </a:ln>
              <a:solidFill>
                <a:srgbClr val="323232"/>
              </a:solidFill>
              <a:effectLst/>
              <a:uLnTx/>
              <a:uFillTx/>
              <a:latin typeface="Arial" panose="020B0604020202020204" pitchFamily="34" charset="0"/>
              <a:ea typeface="+mn-ea"/>
              <a:cs typeface="Arial" panose="020B0604020202020204" pitchFamily="34" charset="0"/>
            </a:endParaRPr>
          </a:p>
        </p:txBody>
      </p:sp>
      <p:sp>
        <p:nvSpPr>
          <p:cNvPr id="4" name="Rectangle 3"/>
          <p:cNvSpPr/>
          <p:nvPr/>
        </p:nvSpPr>
        <p:spPr>
          <a:xfrm>
            <a:off x="1495024" y="556644"/>
            <a:ext cx="9768721" cy="707886"/>
          </a:xfrm>
          <a:prstGeom prst="rect">
            <a:avLst/>
          </a:prstGeom>
        </p:spPr>
        <p:txBody>
          <a:bodyPr wrap="square">
            <a:spAutoFit/>
          </a:bodyPr>
          <a:lstStyle/>
          <a:p>
            <a:pPr lvl="0"/>
            <a:r>
              <a:rPr lang="en-US" sz="2000" dirty="0">
                <a:solidFill>
                  <a:srgbClr val="000000"/>
                </a:solidFill>
                <a:latin typeface="Arial" panose="020B0604020202020204" pitchFamily="34" charset="0"/>
                <a:cs typeface="Arial" panose="020B0604020202020204" pitchFamily="34" charset="0"/>
              </a:rPr>
              <a:t>EAC SO#1:  an ability to identify, formulate, and solve complex engineering problems by applying principles of engineering, science, and mathematics</a:t>
            </a:r>
          </a:p>
        </p:txBody>
      </p:sp>
    </p:spTree>
    <p:extLst>
      <p:ext uri="{BB962C8B-B14F-4D97-AF65-F5344CB8AC3E}">
        <p14:creationId xmlns:p14="http://schemas.microsoft.com/office/powerpoint/2010/main" val="2620599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95024" y="1628986"/>
            <a:ext cx="10051354" cy="4401205"/>
          </a:xfrm>
          <a:prstGeom prst="rect">
            <a:avLst/>
          </a:prstGeom>
        </p:spPr>
        <p:txBody>
          <a:bodyPr wrap="square">
            <a:spAutoFit/>
          </a:bodyPr>
          <a:lstStyle/>
          <a:p>
            <a:endParaRPr lang="en-US" sz="2000" dirty="0">
              <a:solidFill>
                <a:srgbClr val="000000"/>
              </a:solidFill>
              <a:latin typeface="Egyptienne"/>
            </a:endParaRPr>
          </a:p>
          <a:p>
            <a:r>
              <a:rPr lang="en-US" sz="2000" dirty="0" smtClean="0">
                <a:solidFill>
                  <a:srgbClr val="000000"/>
                </a:solidFill>
                <a:latin typeface="Egyptienne"/>
              </a:rPr>
              <a:t>Criteria and Performance Indicators</a:t>
            </a:r>
          </a:p>
          <a:p>
            <a:endParaRPr lang="en-US" sz="2000" dirty="0" smtClean="0">
              <a:solidFill>
                <a:srgbClr val="000000"/>
              </a:solidFill>
              <a:latin typeface="Egyptienne"/>
            </a:endParaRPr>
          </a:p>
          <a:p>
            <a:pPr lvl="1">
              <a:buFont typeface="+mj-lt"/>
              <a:buAutoNum type="arabicPeriod"/>
            </a:pPr>
            <a:r>
              <a:rPr lang="en-US" sz="2000" dirty="0">
                <a:solidFill>
                  <a:srgbClr val="000000"/>
                </a:solidFill>
                <a:latin typeface="Egyptienne"/>
              </a:rPr>
              <a:t> </a:t>
            </a:r>
            <a:r>
              <a:rPr lang="en-US" sz="2000" dirty="0" smtClean="0">
                <a:solidFill>
                  <a:srgbClr val="000000"/>
                </a:solidFill>
                <a:latin typeface="Egyptienne"/>
              </a:rPr>
              <a:t>HW assignment of a complex problem. </a:t>
            </a:r>
          </a:p>
          <a:p>
            <a:pPr lvl="2">
              <a:buFont typeface="+mj-lt"/>
              <a:buAutoNum type="arabicPeriod"/>
            </a:pPr>
            <a:r>
              <a:rPr lang="en-US" sz="2000" dirty="0" smtClean="0">
                <a:solidFill>
                  <a:srgbClr val="000000"/>
                </a:solidFill>
                <a:latin typeface="Egyptienne"/>
              </a:rPr>
              <a:t>  Problem </a:t>
            </a:r>
            <a:r>
              <a:rPr lang="en-US" sz="2000" dirty="0">
                <a:solidFill>
                  <a:srgbClr val="000000"/>
                </a:solidFill>
                <a:latin typeface="Egyptienne"/>
              </a:rPr>
              <a:t>statement shows understanding of the </a:t>
            </a:r>
            <a:r>
              <a:rPr lang="en-US" sz="2000" dirty="0" smtClean="0">
                <a:solidFill>
                  <a:srgbClr val="000000"/>
                </a:solidFill>
                <a:latin typeface="Egyptienne"/>
              </a:rPr>
              <a:t>problem.  Could use a simple rubric for assessing understanding of the problem statement</a:t>
            </a:r>
          </a:p>
          <a:p>
            <a:pPr lvl="2">
              <a:buFont typeface="+mj-lt"/>
              <a:buAutoNum type="arabicPeriod"/>
            </a:pPr>
            <a:r>
              <a:rPr lang="en-US" sz="2000" dirty="0">
                <a:solidFill>
                  <a:srgbClr val="000000"/>
                </a:solidFill>
                <a:latin typeface="Egyptienne"/>
              </a:rPr>
              <a:t> </a:t>
            </a:r>
            <a:r>
              <a:rPr lang="en-US" sz="2000" dirty="0" smtClean="0">
                <a:solidFill>
                  <a:srgbClr val="000000"/>
                </a:solidFill>
                <a:latin typeface="Egyptienne"/>
              </a:rPr>
              <a:t> Problem </a:t>
            </a:r>
            <a:r>
              <a:rPr lang="en-US" sz="2000" dirty="0">
                <a:solidFill>
                  <a:srgbClr val="000000"/>
                </a:solidFill>
                <a:latin typeface="Egyptienne"/>
              </a:rPr>
              <a:t>solution is appropriate and within reasonable </a:t>
            </a:r>
            <a:r>
              <a:rPr lang="en-US" sz="2000" dirty="0" smtClean="0">
                <a:solidFill>
                  <a:srgbClr val="000000"/>
                </a:solidFill>
                <a:latin typeface="Egyptienne"/>
              </a:rPr>
              <a:t>constraints.  Use a solution rubric to assess answers and if within limits.</a:t>
            </a:r>
          </a:p>
          <a:p>
            <a:pPr lvl="2"/>
            <a:endParaRPr lang="en-US" sz="2000" dirty="0" smtClean="0">
              <a:solidFill>
                <a:srgbClr val="000000"/>
              </a:solidFill>
              <a:latin typeface="Egyptienne"/>
            </a:endParaRPr>
          </a:p>
          <a:p>
            <a:pPr lvl="1">
              <a:buFont typeface="+mj-lt"/>
              <a:buAutoNum type="arabicPeriod"/>
            </a:pPr>
            <a:r>
              <a:rPr lang="en-US" sz="2000" dirty="0">
                <a:solidFill>
                  <a:srgbClr val="000000"/>
                </a:solidFill>
                <a:latin typeface="Egyptienne"/>
              </a:rPr>
              <a:t> </a:t>
            </a:r>
            <a:r>
              <a:rPr lang="en-US" sz="2000" dirty="0" smtClean="0">
                <a:solidFill>
                  <a:srgbClr val="000000"/>
                </a:solidFill>
                <a:latin typeface="Egyptienne"/>
              </a:rPr>
              <a:t>Capstone report is used to “Applies </a:t>
            </a:r>
            <a:r>
              <a:rPr lang="en-US" sz="2000" dirty="0">
                <a:solidFill>
                  <a:srgbClr val="000000"/>
                </a:solidFill>
                <a:latin typeface="Egyptienne"/>
              </a:rPr>
              <a:t>mathematical principles to achieve analytical or numerical solution to model </a:t>
            </a:r>
            <a:r>
              <a:rPr lang="en-US" sz="2000" dirty="0" smtClean="0">
                <a:solidFill>
                  <a:srgbClr val="000000"/>
                </a:solidFill>
                <a:latin typeface="Egyptienne"/>
              </a:rPr>
              <a:t>equations.”   </a:t>
            </a:r>
          </a:p>
          <a:p>
            <a:pPr lvl="2">
              <a:buFont typeface="+mj-lt"/>
              <a:buAutoNum type="arabicPeriod"/>
            </a:pPr>
            <a:r>
              <a:rPr lang="en-US" sz="2000" dirty="0" smtClean="0">
                <a:solidFill>
                  <a:srgbClr val="000000"/>
                </a:solidFill>
                <a:latin typeface="Egyptienne"/>
              </a:rPr>
              <a:t>  Use a basic analysis rubric to assess level of understanding and skill</a:t>
            </a:r>
            <a:endParaRPr lang="en-US" sz="2000" dirty="0">
              <a:solidFill>
                <a:srgbClr val="000000"/>
              </a:solidFill>
              <a:latin typeface="Egyptienne"/>
            </a:endParaRPr>
          </a:p>
          <a:p>
            <a:pPr lvl="1"/>
            <a:endParaRPr lang="en-US" sz="2000" dirty="0">
              <a:solidFill>
                <a:srgbClr val="000000"/>
              </a:solidFill>
              <a:latin typeface="Egyptienne"/>
            </a:endParaRPr>
          </a:p>
          <a:p>
            <a:pPr lvl="1">
              <a:buFont typeface="+mj-lt"/>
              <a:buAutoNum type="arabicPeriod"/>
            </a:pPr>
            <a:endParaRPr lang="en-US" sz="2000" dirty="0">
              <a:solidFill>
                <a:srgbClr val="000000"/>
              </a:solidFill>
              <a:latin typeface="Egyptienne"/>
            </a:endParaRPr>
          </a:p>
        </p:txBody>
      </p:sp>
      <p:sp>
        <p:nvSpPr>
          <p:cNvPr id="4" name="Rectangle 3"/>
          <p:cNvSpPr/>
          <p:nvPr/>
        </p:nvSpPr>
        <p:spPr>
          <a:xfrm>
            <a:off x="1495024" y="556644"/>
            <a:ext cx="9768721" cy="707886"/>
          </a:xfrm>
          <a:prstGeom prst="rect">
            <a:avLst/>
          </a:prstGeom>
        </p:spPr>
        <p:txBody>
          <a:bodyPr wrap="square">
            <a:spAutoFit/>
          </a:bodyPr>
          <a:lstStyle/>
          <a:p>
            <a:pPr lvl="0"/>
            <a:r>
              <a:rPr lang="en-US" sz="2000" dirty="0">
                <a:solidFill>
                  <a:srgbClr val="000000"/>
                </a:solidFill>
                <a:latin typeface="Arial" panose="020B0604020202020204" pitchFamily="34" charset="0"/>
                <a:cs typeface="Arial" panose="020B0604020202020204" pitchFamily="34" charset="0"/>
              </a:rPr>
              <a:t>EAC SO#1:  an ability to identify, formulate, and solve complex engineering problems by applying principles of engineering, science, and mathematics</a:t>
            </a:r>
          </a:p>
        </p:txBody>
      </p:sp>
    </p:spTree>
    <p:extLst>
      <p:ext uri="{BB962C8B-B14F-4D97-AF65-F5344CB8AC3E}">
        <p14:creationId xmlns:p14="http://schemas.microsoft.com/office/powerpoint/2010/main" val="1434900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8826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21971" y="1496950"/>
            <a:ext cx="10507287" cy="1323439"/>
          </a:xfrm>
          <a:prstGeom prst="rect">
            <a:avLst/>
          </a:prstGeom>
        </p:spPr>
        <p:txBody>
          <a:bodyPr wrap="square">
            <a:spAutoFit/>
          </a:bodyPr>
          <a:lstStyle/>
          <a:p>
            <a:pPr marL="342900" indent="-342900">
              <a:buFont typeface="Arial" panose="020B0604020202020204" pitchFamily="34" charset="0"/>
              <a:buChar char="•"/>
            </a:pPr>
            <a:r>
              <a:rPr lang="en-US" sz="2000" dirty="0" smtClean="0">
                <a:solidFill>
                  <a:srgbClr val="000000"/>
                </a:solidFill>
                <a:latin typeface="Egyptienne"/>
              </a:rPr>
              <a:t>Accreditation process and cycle</a:t>
            </a:r>
          </a:p>
          <a:p>
            <a:pPr marL="342900" indent="-342900">
              <a:buFont typeface="Arial" panose="020B0604020202020204" pitchFamily="34" charset="0"/>
              <a:buChar char="•"/>
            </a:pPr>
            <a:r>
              <a:rPr lang="en-US" sz="2000" dirty="0" smtClean="0">
                <a:solidFill>
                  <a:srgbClr val="000000"/>
                </a:solidFill>
                <a:latin typeface="Egyptienne"/>
              </a:rPr>
              <a:t>Criterion + APPM</a:t>
            </a:r>
          </a:p>
          <a:p>
            <a:pPr marL="342900" indent="-342900">
              <a:buFont typeface="Arial" panose="020B0604020202020204" pitchFamily="34" charset="0"/>
              <a:buChar char="•"/>
            </a:pPr>
            <a:r>
              <a:rPr lang="en-US" sz="2000" dirty="0" smtClean="0">
                <a:solidFill>
                  <a:srgbClr val="000000"/>
                </a:solidFill>
                <a:latin typeface="Egyptienne"/>
              </a:rPr>
              <a:t>Self-Study</a:t>
            </a:r>
          </a:p>
          <a:p>
            <a:pPr marL="342900" indent="-342900">
              <a:buFont typeface="Arial" panose="020B0604020202020204" pitchFamily="34" charset="0"/>
              <a:buChar char="•"/>
            </a:pPr>
            <a:r>
              <a:rPr lang="en-US" sz="2000" dirty="0" smtClean="0">
                <a:solidFill>
                  <a:srgbClr val="000000"/>
                </a:solidFill>
                <a:latin typeface="Egyptienne"/>
              </a:rPr>
              <a:t>Site visit</a:t>
            </a:r>
            <a:endParaRPr lang="en-US" sz="2000" dirty="0">
              <a:solidFill>
                <a:srgbClr val="000000"/>
              </a:solidFill>
              <a:latin typeface="Egyptienne"/>
            </a:endParaRPr>
          </a:p>
        </p:txBody>
      </p:sp>
      <p:sp>
        <p:nvSpPr>
          <p:cNvPr id="5" name="TextBox 4"/>
          <p:cNvSpPr txBox="1"/>
          <p:nvPr/>
        </p:nvSpPr>
        <p:spPr>
          <a:xfrm>
            <a:off x="1221971" y="606830"/>
            <a:ext cx="5592044" cy="461665"/>
          </a:xfrm>
          <a:prstGeom prst="rect">
            <a:avLst/>
          </a:prstGeom>
          <a:noFill/>
        </p:spPr>
        <p:txBody>
          <a:bodyPr wrap="none" rtlCol="0">
            <a:spAutoFit/>
          </a:bodyPr>
          <a:lstStyle/>
          <a:p>
            <a:r>
              <a:rPr lang="en-US" sz="2400" b="1" dirty="0" smtClean="0">
                <a:latin typeface="Arial" panose="020B0604020202020204" pitchFamily="34" charset="0"/>
                <a:cs typeface="Arial" panose="020B0604020202020204" pitchFamily="34" charset="0"/>
              </a:rPr>
              <a:t>OVERVIEW OF ABET AND PROCESS</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2330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21971" y="1496950"/>
            <a:ext cx="10507287" cy="3170099"/>
          </a:xfrm>
          <a:prstGeom prst="rect">
            <a:avLst/>
          </a:prstGeom>
        </p:spPr>
        <p:txBody>
          <a:bodyPr wrap="square">
            <a:spAutoFit/>
          </a:bodyPr>
          <a:lstStyle/>
          <a:p>
            <a:r>
              <a:rPr lang="en-US" sz="2000" b="1" dirty="0">
                <a:solidFill>
                  <a:srgbClr val="000000"/>
                </a:solidFill>
                <a:latin typeface="Egyptienne"/>
              </a:rPr>
              <a:t>Program Educational Objectives</a:t>
            </a:r>
            <a:br>
              <a:rPr lang="en-US" sz="2000" b="1" dirty="0">
                <a:solidFill>
                  <a:srgbClr val="000000"/>
                </a:solidFill>
                <a:latin typeface="Egyptienne"/>
              </a:rPr>
            </a:br>
            <a:r>
              <a:rPr lang="en-US" sz="2000" dirty="0">
                <a:solidFill>
                  <a:srgbClr val="000000"/>
                </a:solidFill>
                <a:latin typeface="Egyptienne"/>
              </a:rPr>
              <a:t>Program educational objectives are broad statements that describe what graduates are expected to attain within a few years of graduation. Program educational objectives are based on the needs of the program’s constituencies</a:t>
            </a:r>
            <a:r>
              <a:rPr lang="en-US" sz="2000" dirty="0" smtClean="0">
                <a:solidFill>
                  <a:srgbClr val="000000"/>
                </a:solidFill>
                <a:latin typeface="Egyptienne"/>
              </a:rPr>
              <a:t>.</a:t>
            </a:r>
          </a:p>
          <a:p>
            <a:endParaRPr lang="en-US" sz="2000" dirty="0">
              <a:solidFill>
                <a:srgbClr val="000000"/>
              </a:solidFill>
              <a:latin typeface="Egyptienne"/>
            </a:endParaRPr>
          </a:p>
          <a:p>
            <a:r>
              <a:rPr lang="en-US" sz="2000" b="1" dirty="0">
                <a:solidFill>
                  <a:srgbClr val="000000"/>
                </a:solidFill>
                <a:latin typeface="Egyptienne"/>
              </a:rPr>
              <a:t>Student Outcomes</a:t>
            </a:r>
            <a:br>
              <a:rPr lang="en-US" sz="2000" b="1" dirty="0">
                <a:solidFill>
                  <a:srgbClr val="000000"/>
                </a:solidFill>
                <a:latin typeface="Egyptienne"/>
              </a:rPr>
            </a:br>
            <a:r>
              <a:rPr lang="en-US" sz="2000" dirty="0">
                <a:solidFill>
                  <a:srgbClr val="000000"/>
                </a:solidFill>
                <a:latin typeface="Egyptienne"/>
              </a:rPr>
              <a:t>Student outcomes describe what students are expected to know and be able to do by the time of graduation. These relate to the knowledge, skills, and behaviors that students acquire as they progress through the program</a:t>
            </a:r>
            <a:r>
              <a:rPr lang="en-US" sz="2000" dirty="0" smtClean="0">
                <a:solidFill>
                  <a:srgbClr val="000000"/>
                </a:solidFill>
                <a:latin typeface="Egyptienne"/>
              </a:rPr>
              <a:t>.</a:t>
            </a:r>
          </a:p>
          <a:p>
            <a:endParaRPr lang="en-US" sz="2000" dirty="0">
              <a:solidFill>
                <a:srgbClr val="000000"/>
              </a:solidFill>
              <a:latin typeface="Egyptienne"/>
            </a:endParaRPr>
          </a:p>
        </p:txBody>
      </p:sp>
      <p:sp>
        <p:nvSpPr>
          <p:cNvPr id="5" name="TextBox 4"/>
          <p:cNvSpPr txBox="1"/>
          <p:nvPr/>
        </p:nvSpPr>
        <p:spPr>
          <a:xfrm>
            <a:off x="1221971" y="606830"/>
            <a:ext cx="2132315" cy="461665"/>
          </a:xfrm>
          <a:prstGeom prst="rect">
            <a:avLst/>
          </a:prstGeom>
          <a:noFill/>
        </p:spPr>
        <p:txBody>
          <a:bodyPr wrap="none" rtlCol="0">
            <a:spAutoFit/>
          </a:bodyPr>
          <a:lstStyle/>
          <a:p>
            <a:r>
              <a:rPr lang="en-US" sz="2400" b="1" dirty="0" smtClean="0">
                <a:latin typeface="Arial" panose="020B0604020202020204" pitchFamily="34" charset="0"/>
                <a:cs typeface="Arial" panose="020B0604020202020204" pitchFamily="34" charset="0"/>
              </a:rPr>
              <a:t>DEFINITIONS</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3798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21971" y="1488638"/>
            <a:ext cx="10507287" cy="3477875"/>
          </a:xfrm>
          <a:prstGeom prst="rect">
            <a:avLst/>
          </a:prstGeom>
        </p:spPr>
        <p:txBody>
          <a:bodyPr wrap="square">
            <a:spAutoFit/>
          </a:bodyPr>
          <a:lstStyle/>
          <a:p>
            <a:r>
              <a:rPr lang="en-US" sz="2000" b="1" dirty="0" smtClean="0">
                <a:solidFill>
                  <a:srgbClr val="000000"/>
                </a:solidFill>
                <a:latin typeface="Egyptienne"/>
              </a:rPr>
              <a:t>Assessment</a:t>
            </a:r>
            <a:r>
              <a:rPr lang="en-US" sz="2000" b="1" dirty="0">
                <a:solidFill>
                  <a:srgbClr val="000000"/>
                </a:solidFill>
                <a:latin typeface="Egyptienne"/>
              </a:rPr>
              <a:t/>
            </a:r>
            <a:br>
              <a:rPr lang="en-US" sz="2000" b="1" dirty="0">
                <a:solidFill>
                  <a:srgbClr val="000000"/>
                </a:solidFill>
                <a:latin typeface="Egyptienne"/>
              </a:rPr>
            </a:br>
            <a:r>
              <a:rPr lang="en-US" sz="2000" dirty="0" err="1">
                <a:solidFill>
                  <a:srgbClr val="000000"/>
                </a:solidFill>
                <a:latin typeface="Egyptienne"/>
              </a:rPr>
              <a:t>Assessment</a:t>
            </a:r>
            <a:r>
              <a:rPr lang="en-US" sz="2000" dirty="0">
                <a:solidFill>
                  <a:srgbClr val="000000"/>
                </a:solidFill>
                <a:latin typeface="Egyptienne"/>
              </a:rPr>
              <a:t> is one or more processes that identify, collect, and prepare data to evaluate the attainment of student outcomes. Effective assessment uses relevant direct, indirect, quantitative and qualitative measures as appropriate to the outcome being measured. Appropriate sampling methods may be used as part of an assessment process</a:t>
            </a:r>
            <a:r>
              <a:rPr lang="en-US" sz="2000" dirty="0" smtClean="0">
                <a:solidFill>
                  <a:srgbClr val="000000"/>
                </a:solidFill>
                <a:latin typeface="Egyptienne"/>
              </a:rPr>
              <a:t>.</a:t>
            </a:r>
          </a:p>
          <a:p>
            <a:endParaRPr lang="en-US" sz="2000" dirty="0">
              <a:solidFill>
                <a:srgbClr val="000000"/>
              </a:solidFill>
              <a:latin typeface="Egyptienne"/>
            </a:endParaRPr>
          </a:p>
          <a:p>
            <a:r>
              <a:rPr lang="en-US" sz="2000" b="1" dirty="0">
                <a:solidFill>
                  <a:srgbClr val="000000"/>
                </a:solidFill>
                <a:latin typeface="Egyptienne"/>
              </a:rPr>
              <a:t>Evaluation</a:t>
            </a:r>
            <a:br>
              <a:rPr lang="en-US" sz="2000" b="1" dirty="0">
                <a:solidFill>
                  <a:srgbClr val="000000"/>
                </a:solidFill>
                <a:latin typeface="Egyptienne"/>
              </a:rPr>
            </a:br>
            <a:r>
              <a:rPr lang="en-US" sz="2000" dirty="0" err="1">
                <a:solidFill>
                  <a:srgbClr val="000000"/>
                </a:solidFill>
                <a:latin typeface="Egyptienne"/>
              </a:rPr>
              <a:t>Evaluation</a:t>
            </a:r>
            <a:r>
              <a:rPr lang="en-US" sz="2000" dirty="0">
                <a:solidFill>
                  <a:srgbClr val="000000"/>
                </a:solidFill>
                <a:latin typeface="Egyptienne"/>
              </a:rPr>
              <a:t> is one or more processes for interpreting the data and evidence accumulated through assessment processes. Evaluation determines the extent to which student outcomes are being attained. Evaluation results in decisions and actions regarding program improvement.</a:t>
            </a:r>
            <a:endParaRPr lang="en-US" sz="2000" b="0" i="0" dirty="0">
              <a:solidFill>
                <a:srgbClr val="000000"/>
              </a:solidFill>
              <a:effectLst/>
              <a:latin typeface="Egyptienne"/>
            </a:endParaRPr>
          </a:p>
        </p:txBody>
      </p:sp>
      <p:sp>
        <p:nvSpPr>
          <p:cNvPr id="3" name="TextBox 2"/>
          <p:cNvSpPr txBox="1"/>
          <p:nvPr/>
        </p:nvSpPr>
        <p:spPr>
          <a:xfrm>
            <a:off x="1221971" y="606830"/>
            <a:ext cx="2132315" cy="461665"/>
          </a:xfrm>
          <a:prstGeom prst="rect">
            <a:avLst/>
          </a:prstGeom>
          <a:noFill/>
        </p:spPr>
        <p:txBody>
          <a:bodyPr wrap="none" rtlCol="0">
            <a:spAutoFit/>
          </a:bodyPr>
          <a:lstStyle/>
          <a:p>
            <a:r>
              <a:rPr lang="en-US" sz="2400" b="1" dirty="0" smtClean="0">
                <a:latin typeface="Arial" panose="020B0604020202020204" pitchFamily="34" charset="0"/>
                <a:cs typeface="Arial" panose="020B0604020202020204" pitchFamily="34" charset="0"/>
              </a:rPr>
              <a:t>DEFINITIONS</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486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3157" y="359453"/>
            <a:ext cx="5480858" cy="692953"/>
          </a:xfrm>
        </p:spPr>
        <p:txBody>
          <a:bodyPr/>
          <a:lstStyle/>
          <a:p>
            <a:r>
              <a:rPr lang="en-US" sz="2800" dirty="0" smtClean="0">
                <a:latin typeface="Arial" panose="020B0604020202020204" pitchFamily="34" charset="0"/>
                <a:cs typeface="Arial" panose="020B0604020202020204" pitchFamily="34" charset="0"/>
              </a:rPr>
              <a:t>Direct and Indirect Assessment</a:t>
            </a:r>
            <a:endParaRPr lang="en-US" sz="2800"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stretch>
            <a:fillRect/>
          </a:stretch>
        </p:blipFill>
        <p:spPr>
          <a:xfrm>
            <a:off x="2957512" y="1087981"/>
            <a:ext cx="7001135" cy="5237571"/>
          </a:xfrm>
          <a:prstGeom prst="rect">
            <a:avLst/>
          </a:prstGeom>
        </p:spPr>
      </p:pic>
    </p:spTree>
    <p:extLst>
      <p:ext uri="{BB962C8B-B14F-4D97-AF65-F5344CB8AC3E}">
        <p14:creationId xmlns:p14="http://schemas.microsoft.com/office/powerpoint/2010/main" val="625997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21722" y="387987"/>
            <a:ext cx="10615353" cy="2554545"/>
          </a:xfrm>
          <a:prstGeom prst="rect">
            <a:avLst/>
          </a:prstGeom>
        </p:spPr>
        <p:txBody>
          <a:bodyPr wrap="square">
            <a:spAutoFit/>
          </a:bodyPr>
          <a:lstStyle/>
          <a:p>
            <a:r>
              <a:rPr lang="en-US" sz="2000" b="1" dirty="0">
                <a:solidFill>
                  <a:srgbClr val="1C1C1C"/>
                </a:solidFill>
                <a:latin typeface="Arial" panose="020B0604020202020204" pitchFamily="34" charset="0"/>
                <a:cs typeface="Arial" panose="020B0604020202020204" pitchFamily="34" charset="0"/>
              </a:rPr>
              <a:t>Criterion 2. Program Educational </a:t>
            </a:r>
            <a:r>
              <a:rPr lang="en-US" sz="2000" b="1" dirty="0" smtClean="0">
                <a:solidFill>
                  <a:srgbClr val="1C1C1C"/>
                </a:solidFill>
                <a:latin typeface="Arial" panose="020B0604020202020204" pitchFamily="34" charset="0"/>
                <a:cs typeface="Arial" panose="020B0604020202020204" pitchFamily="34" charset="0"/>
              </a:rPr>
              <a:t>Objectives (CAC)</a:t>
            </a:r>
          </a:p>
          <a:p>
            <a:endParaRPr lang="en-US" sz="2000" b="1" dirty="0">
              <a:solidFill>
                <a:srgbClr val="1C1C1C"/>
              </a:solidFill>
              <a:latin typeface="Arial" panose="020B0604020202020204" pitchFamily="34" charset="0"/>
              <a:cs typeface="Arial" panose="020B0604020202020204" pitchFamily="34" charset="0"/>
            </a:endParaRPr>
          </a:p>
          <a:p>
            <a:r>
              <a:rPr lang="en-US" sz="2000" dirty="0">
                <a:solidFill>
                  <a:srgbClr val="000000"/>
                </a:solidFill>
                <a:latin typeface="Arial" panose="020B0604020202020204" pitchFamily="34" charset="0"/>
                <a:cs typeface="Arial" panose="020B0604020202020204" pitchFamily="34" charset="0"/>
              </a:rPr>
              <a:t>The program must have published program educational objectives that are consistent with the mission of the institution, the needs of the program’s various constituencies, and these criteria. There must be a documented, systematically utilized, and effective process, involving program constituencies, for the periodic review of these program educational objectives that ensures they remain consistent with the institutional mission, the program’s constituents’ needs, and these criteria.</a:t>
            </a:r>
            <a:endParaRPr lang="en-US" sz="2000" b="0" i="0" dirty="0">
              <a:solidFill>
                <a:srgbClr val="000000"/>
              </a:solidFill>
              <a:effectLst/>
              <a:latin typeface="Arial" panose="020B0604020202020204" pitchFamily="34" charset="0"/>
              <a:cs typeface="Arial" panose="020B0604020202020204" pitchFamily="34" charset="0"/>
            </a:endParaRPr>
          </a:p>
        </p:txBody>
      </p:sp>
      <p:sp>
        <p:nvSpPr>
          <p:cNvPr id="3" name="Rectangle 2"/>
          <p:cNvSpPr/>
          <p:nvPr/>
        </p:nvSpPr>
        <p:spPr>
          <a:xfrm>
            <a:off x="1321722" y="3156126"/>
            <a:ext cx="10615353" cy="2554545"/>
          </a:xfrm>
          <a:prstGeom prst="rect">
            <a:avLst/>
          </a:prstGeom>
        </p:spPr>
        <p:txBody>
          <a:bodyPr wrap="square">
            <a:spAutoFit/>
          </a:bodyPr>
          <a:lstStyle/>
          <a:p>
            <a:r>
              <a:rPr lang="en-US" sz="2000" b="1" dirty="0">
                <a:solidFill>
                  <a:srgbClr val="1C1C1C"/>
                </a:solidFill>
                <a:latin typeface="Arial" panose="020B0604020202020204" pitchFamily="34" charset="0"/>
                <a:cs typeface="Arial" panose="020B0604020202020204" pitchFamily="34" charset="0"/>
              </a:rPr>
              <a:t>Criterion 2. Program Educational </a:t>
            </a:r>
            <a:r>
              <a:rPr lang="en-US" sz="2000" b="1" dirty="0" smtClean="0">
                <a:solidFill>
                  <a:srgbClr val="1C1C1C"/>
                </a:solidFill>
                <a:latin typeface="Arial" panose="020B0604020202020204" pitchFamily="34" charset="0"/>
                <a:cs typeface="Arial" panose="020B0604020202020204" pitchFamily="34" charset="0"/>
              </a:rPr>
              <a:t>Objectives (EAC)</a:t>
            </a:r>
          </a:p>
          <a:p>
            <a:endParaRPr lang="en-US" sz="2000" dirty="0">
              <a:solidFill>
                <a:srgbClr val="1C1C1C"/>
              </a:solidFill>
              <a:latin typeface="Arial" panose="020B0604020202020204" pitchFamily="34" charset="0"/>
              <a:cs typeface="Arial" panose="020B0604020202020204" pitchFamily="34" charset="0"/>
            </a:endParaRPr>
          </a:p>
          <a:p>
            <a:r>
              <a:rPr lang="en-US" sz="2000" dirty="0">
                <a:solidFill>
                  <a:srgbClr val="000000"/>
                </a:solidFill>
                <a:latin typeface="Arial" panose="020B0604020202020204" pitchFamily="34" charset="0"/>
                <a:cs typeface="Arial" panose="020B0604020202020204" pitchFamily="34" charset="0"/>
              </a:rPr>
              <a:t>The program must have published program educational objectives that are consistent with the mission of the institution, the needs of the program’s various constituencies, and these criteria. There must be a documented, systematically utilized, and effective process, involving program constituencies, for the periodic review of these program educational objectives that ensures they remain consistent with the institutional mission, the program’s constituents’ needs, and these criteria.</a:t>
            </a:r>
            <a:endParaRPr lang="en-US" sz="2000" b="0" i="0" dirty="0">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6398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72095" y="612845"/>
            <a:ext cx="10781607" cy="4801314"/>
          </a:xfrm>
          <a:prstGeom prst="rect">
            <a:avLst/>
          </a:prstGeom>
        </p:spPr>
        <p:txBody>
          <a:bodyPr wrap="square">
            <a:spAutoFit/>
          </a:bodyPr>
          <a:lstStyle/>
          <a:p>
            <a:r>
              <a:rPr lang="en-US" b="1" dirty="0">
                <a:solidFill>
                  <a:srgbClr val="1C1C1C"/>
                </a:solidFill>
                <a:latin typeface="Arial" panose="020B0604020202020204" pitchFamily="34" charset="0"/>
                <a:cs typeface="Arial" panose="020B0604020202020204" pitchFamily="34" charset="0"/>
              </a:rPr>
              <a:t>Criterion 3. Student </a:t>
            </a:r>
            <a:r>
              <a:rPr lang="en-US" b="1" dirty="0" smtClean="0">
                <a:solidFill>
                  <a:srgbClr val="1C1C1C"/>
                </a:solidFill>
                <a:latin typeface="Arial" panose="020B0604020202020204" pitchFamily="34" charset="0"/>
                <a:cs typeface="Arial" panose="020B0604020202020204" pitchFamily="34" charset="0"/>
              </a:rPr>
              <a:t>Outcomes (CAC)</a:t>
            </a:r>
          </a:p>
          <a:p>
            <a:endParaRPr lang="en-US" dirty="0">
              <a:solidFill>
                <a:srgbClr val="1C1C1C"/>
              </a:solidFill>
              <a:latin typeface="Arial" panose="020B0604020202020204" pitchFamily="34" charset="0"/>
              <a:cs typeface="Arial" panose="020B0604020202020204" pitchFamily="34" charset="0"/>
            </a:endParaRPr>
          </a:p>
          <a:p>
            <a:r>
              <a:rPr lang="en-US" dirty="0">
                <a:solidFill>
                  <a:srgbClr val="000000"/>
                </a:solidFill>
                <a:latin typeface="Arial" panose="020B0604020202020204" pitchFamily="34" charset="0"/>
                <a:cs typeface="Arial" panose="020B0604020202020204" pitchFamily="34" charset="0"/>
              </a:rPr>
              <a:t>The program must have documented and publicly stated student outcomes that include (1) through (5) below and any outcomes required by applicable Program Criteria. The program may define additional outcomes</a:t>
            </a:r>
            <a:r>
              <a:rPr lang="en-US" dirty="0" smtClean="0">
                <a:solidFill>
                  <a:srgbClr val="000000"/>
                </a:solidFill>
                <a:latin typeface="Arial" panose="020B0604020202020204" pitchFamily="34" charset="0"/>
                <a:cs typeface="Arial" panose="020B0604020202020204" pitchFamily="34" charset="0"/>
              </a:rPr>
              <a:t>.</a:t>
            </a:r>
          </a:p>
          <a:p>
            <a:endParaRPr lang="en-US" dirty="0">
              <a:solidFill>
                <a:srgbClr val="000000"/>
              </a:solidFill>
              <a:latin typeface="Arial" panose="020B0604020202020204" pitchFamily="34" charset="0"/>
              <a:cs typeface="Arial" panose="020B0604020202020204" pitchFamily="34" charset="0"/>
            </a:endParaRPr>
          </a:p>
          <a:p>
            <a:r>
              <a:rPr lang="en-US" dirty="0">
                <a:solidFill>
                  <a:srgbClr val="000000"/>
                </a:solidFill>
                <a:latin typeface="Arial" panose="020B0604020202020204" pitchFamily="34" charset="0"/>
                <a:cs typeface="Arial" panose="020B0604020202020204" pitchFamily="34" charset="0"/>
              </a:rPr>
              <a:t>Graduates of the program will have an ability to</a:t>
            </a:r>
            <a:r>
              <a:rPr lang="en-US" dirty="0" smtClean="0">
                <a:solidFill>
                  <a:srgbClr val="000000"/>
                </a:solidFill>
                <a:latin typeface="Arial" panose="020B0604020202020204" pitchFamily="34" charset="0"/>
                <a:cs typeface="Arial" panose="020B0604020202020204" pitchFamily="34" charset="0"/>
              </a:rPr>
              <a:t>:</a:t>
            </a:r>
          </a:p>
          <a:p>
            <a:endParaRPr lang="en-US" dirty="0">
              <a:solidFill>
                <a:srgbClr val="000000"/>
              </a:solidFill>
              <a:latin typeface="Arial" panose="020B0604020202020204" pitchFamily="34" charset="0"/>
              <a:cs typeface="Arial" panose="020B0604020202020204" pitchFamily="34" charset="0"/>
            </a:endParaRPr>
          </a:p>
          <a:p>
            <a:pPr>
              <a:buFont typeface="+mj-lt"/>
              <a:buAutoNum type="arabicPeriod"/>
            </a:pPr>
            <a:r>
              <a:rPr lang="en-US" dirty="0" smtClean="0">
                <a:solidFill>
                  <a:srgbClr val="000000"/>
                </a:solidFill>
                <a:latin typeface="Arial" panose="020B0604020202020204" pitchFamily="34" charset="0"/>
                <a:cs typeface="Arial" panose="020B0604020202020204" pitchFamily="34" charset="0"/>
              </a:rPr>
              <a:t>  Analyze </a:t>
            </a:r>
            <a:r>
              <a:rPr lang="en-US" dirty="0">
                <a:solidFill>
                  <a:srgbClr val="000000"/>
                </a:solidFill>
                <a:latin typeface="Arial" panose="020B0604020202020204" pitchFamily="34" charset="0"/>
                <a:cs typeface="Arial" panose="020B0604020202020204" pitchFamily="34" charset="0"/>
              </a:rPr>
              <a:t>a complex computing problem and to apply principles of computing and other relevant disciplines to identify solutions.</a:t>
            </a:r>
          </a:p>
          <a:p>
            <a:pPr>
              <a:buFont typeface="+mj-lt"/>
              <a:buAutoNum type="arabicPeriod"/>
            </a:pPr>
            <a:r>
              <a:rPr lang="en-US" dirty="0" smtClean="0">
                <a:solidFill>
                  <a:srgbClr val="000000"/>
                </a:solidFill>
                <a:latin typeface="Arial" panose="020B0604020202020204" pitchFamily="34" charset="0"/>
                <a:cs typeface="Arial" panose="020B0604020202020204" pitchFamily="34" charset="0"/>
              </a:rPr>
              <a:t>  Design</a:t>
            </a:r>
            <a:r>
              <a:rPr lang="en-US" dirty="0">
                <a:solidFill>
                  <a:srgbClr val="000000"/>
                </a:solidFill>
                <a:latin typeface="Arial" panose="020B0604020202020204" pitchFamily="34" charset="0"/>
                <a:cs typeface="Arial" panose="020B0604020202020204" pitchFamily="34" charset="0"/>
              </a:rPr>
              <a:t>, implement, and evaluate a computing-based solution to meet a given set of computing requirements in the context of the program’s discipline.</a:t>
            </a:r>
          </a:p>
          <a:p>
            <a:pPr>
              <a:buFont typeface="+mj-lt"/>
              <a:buAutoNum type="arabicPeriod"/>
            </a:pPr>
            <a:r>
              <a:rPr lang="en-US" dirty="0" smtClean="0">
                <a:solidFill>
                  <a:srgbClr val="000000"/>
                </a:solidFill>
                <a:latin typeface="Arial" panose="020B0604020202020204" pitchFamily="34" charset="0"/>
                <a:cs typeface="Arial" panose="020B0604020202020204" pitchFamily="34" charset="0"/>
              </a:rPr>
              <a:t>  Communicate </a:t>
            </a:r>
            <a:r>
              <a:rPr lang="en-US" dirty="0">
                <a:solidFill>
                  <a:srgbClr val="000000"/>
                </a:solidFill>
                <a:latin typeface="Arial" panose="020B0604020202020204" pitchFamily="34" charset="0"/>
                <a:cs typeface="Arial" panose="020B0604020202020204" pitchFamily="34" charset="0"/>
              </a:rPr>
              <a:t>effectively in a variety of professional contexts.</a:t>
            </a:r>
          </a:p>
          <a:p>
            <a:pPr>
              <a:buFont typeface="+mj-lt"/>
              <a:buAutoNum type="arabicPeriod"/>
            </a:pPr>
            <a:r>
              <a:rPr lang="en-US" dirty="0" smtClean="0">
                <a:solidFill>
                  <a:srgbClr val="000000"/>
                </a:solidFill>
                <a:latin typeface="Arial" panose="020B0604020202020204" pitchFamily="34" charset="0"/>
                <a:cs typeface="Arial" panose="020B0604020202020204" pitchFamily="34" charset="0"/>
              </a:rPr>
              <a:t>  Recognize </a:t>
            </a:r>
            <a:r>
              <a:rPr lang="en-US" dirty="0">
                <a:solidFill>
                  <a:srgbClr val="000000"/>
                </a:solidFill>
                <a:latin typeface="Arial" panose="020B0604020202020204" pitchFamily="34" charset="0"/>
                <a:cs typeface="Arial" panose="020B0604020202020204" pitchFamily="34" charset="0"/>
              </a:rPr>
              <a:t>professional responsibilities and make informed judgments in computing practice based on legal and ethical principles.</a:t>
            </a:r>
          </a:p>
          <a:p>
            <a:pPr>
              <a:buFont typeface="+mj-lt"/>
              <a:buAutoNum type="arabicPeriod"/>
            </a:pPr>
            <a:r>
              <a:rPr lang="en-US" dirty="0" smtClean="0">
                <a:solidFill>
                  <a:srgbClr val="000000"/>
                </a:solidFill>
                <a:latin typeface="Arial" panose="020B0604020202020204" pitchFamily="34" charset="0"/>
                <a:cs typeface="Arial" panose="020B0604020202020204" pitchFamily="34" charset="0"/>
              </a:rPr>
              <a:t>  Function </a:t>
            </a:r>
            <a:r>
              <a:rPr lang="en-US" dirty="0">
                <a:solidFill>
                  <a:srgbClr val="000000"/>
                </a:solidFill>
                <a:latin typeface="Arial" panose="020B0604020202020204" pitchFamily="34" charset="0"/>
                <a:cs typeface="Arial" panose="020B0604020202020204" pitchFamily="34" charset="0"/>
              </a:rPr>
              <a:t>effectively as a member or leader of a team engaged in activities appropriate to the program’s discipline.</a:t>
            </a:r>
            <a:endParaRPr lang="en-US" b="0" i="0" dirty="0">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0991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38348" y="0"/>
            <a:ext cx="10465723" cy="5909310"/>
          </a:xfrm>
          <a:prstGeom prst="rect">
            <a:avLst/>
          </a:prstGeom>
        </p:spPr>
        <p:txBody>
          <a:bodyPr wrap="square">
            <a:spAutoFit/>
          </a:bodyPr>
          <a:lstStyle/>
          <a:p>
            <a:r>
              <a:rPr lang="en-US" b="1" dirty="0">
                <a:solidFill>
                  <a:srgbClr val="1C1C1C"/>
                </a:solidFill>
                <a:latin typeface="Arial" panose="020B0604020202020204" pitchFamily="34" charset="0"/>
                <a:cs typeface="Arial" panose="020B0604020202020204" pitchFamily="34" charset="0"/>
              </a:rPr>
              <a:t>Criterion 3. Student </a:t>
            </a:r>
            <a:r>
              <a:rPr lang="en-US" b="1" dirty="0" smtClean="0">
                <a:solidFill>
                  <a:srgbClr val="1C1C1C"/>
                </a:solidFill>
                <a:latin typeface="Arial" panose="020B0604020202020204" pitchFamily="34" charset="0"/>
                <a:cs typeface="Arial" panose="020B0604020202020204" pitchFamily="34" charset="0"/>
              </a:rPr>
              <a:t>Outcomes (EAC</a:t>
            </a:r>
            <a:r>
              <a:rPr lang="en-US" dirty="0" smtClean="0">
                <a:solidFill>
                  <a:srgbClr val="1C1C1C"/>
                </a:solidFill>
                <a:latin typeface="Arial" panose="020B0604020202020204" pitchFamily="34" charset="0"/>
                <a:cs typeface="Arial" panose="020B0604020202020204" pitchFamily="34" charset="0"/>
              </a:rPr>
              <a:t>)</a:t>
            </a:r>
          </a:p>
          <a:p>
            <a:endParaRPr lang="en-US" dirty="0">
              <a:solidFill>
                <a:srgbClr val="1C1C1C"/>
              </a:solidFill>
              <a:latin typeface="Arial" panose="020B0604020202020204" pitchFamily="34" charset="0"/>
              <a:cs typeface="Arial" panose="020B0604020202020204" pitchFamily="34" charset="0"/>
            </a:endParaRPr>
          </a:p>
          <a:p>
            <a:r>
              <a:rPr lang="en-US" dirty="0">
                <a:solidFill>
                  <a:srgbClr val="000000"/>
                </a:solidFill>
                <a:latin typeface="Arial" panose="020B0604020202020204" pitchFamily="34" charset="0"/>
                <a:cs typeface="Arial" panose="020B0604020202020204" pitchFamily="34" charset="0"/>
              </a:rPr>
              <a:t>The program must have documented student outcomes that support the program educational objectives. Attainment of these outcomes prepares graduates to enter the professional practice of engineering. Student outcomes are outcomes (1) through (7), plus any additional outcomes that may be articulated by the program</a:t>
            </a:r>
            <a:r>
              <a:rPr lang="en-US" dirty="0" smtClean="0">
                <a:solidFill>
                  <a:srgbClr val="000000"/>
                </a:solidFill>
                <a:latin typeface="Arial" panose="020B0604020202020204" pitchFamily="34" charset="0"/>
                <a:cs typeface="Arial" panose="020B0604020202020204" pitchFamily="34" charset="0"/>
              </a:rPr>
              <a:t>.</a:t>
            </a:r>
          </a:p>
          <a:p>
            <a:endParaRPr lang="en-US" dirty="0">
              <a:solidFill>
                <a:srgbClr val="000000"/>
              </a:solidFill>
              <a:latin typeface="Arial" panose="020B0604020202020204" pitchFamily="34" charset="0"/>
              <a:cs typeface="Arial" panose="020B0604020202020204" pitchFamily="34" charset="0"/>
            </a:endParaRPr>
          </a:p>
          <a:p>
            <a:pPr>
              <a:buFont typeface="+mj-lt"/>
              <a:buAutoNum type="arabicPeriod"/>
            </a:pPr>
            <a:r>
              <a:rPr lang="en-US" dirty="0" smtClean="0">
                <a:solidFill>
                  <a:srgbClr val="000000"/>
                </a:solidFill>
                <a:latin typeface="Arial" panose="020B0604020202020204" pitchFamily="34" charset="0"/>
                <a:cs typeface="Arial" panose="020B0604020202020204" pitchFamily="34" charset="0"/>
              </a:rPr>
              <a:t>  an </a:t>
            </a:r>
            <a:r>
              <a:rPr lang="en-US" dirty="0">
                <a:solidFill>
                  <a:srgbClr val="000000"/>
                </a:solidFill>
                <a:latin typeface="Arial" panose="020B0604020202020204" pitchFamily="34" charset="0"/>
                <a:cs typeface="Arial" panose="020B0604020202020204" pitchFamily="34" charset="0"/>
              </a:rPr>
              <a:t>ability to identify, formulate, and solve complex engineering problems by applying principles of engineering, science, and mathematics</a:t>
            </a:r>
          </a:p>
          <a:p>
            <a:pPr>
              <a:buFont typeface="+mj-lt"/>
              <a:buAutoNum type="arabicPeriod"/>
            </a:pPr>
            <a:r>
              <a:rPr lang="en-US" dirty="0" smtClean="0">
                <a:solidFill>
                  <a:srgbClr val="000000"/>
                </a:solidFill>
                <a:latin typeface="Arial" panose="020B0604020202020204" pitchFamily="34" charset="0"/>
                <a:cs typeface="Arial" panose="020B0604020202020204" pitchFamily="34" charset="0"/>
              </a:rPr>
              <a:t>  an </a:t>
            </a:r>
            <a:r>
              <a:rPr lang="en-US" dirty="0">
                <a:solidFill>
                  <a:srgbClr val="000000"/>
                </a:solidFill>
                <a:latin typeface="Arial" panose="020B0604020202020204" pitchFamily="34" charset="0"/>
                <a:cs typeface="Arial" panose="020B0604020202020204" pitchFamily="34" charset="0"/>
              </a:rPr>
              <a:t>ability to apply engineering design to produce solutions that meet specified needs with consideration of public health, safety, and welfare, as well as global, cultural, social, environmental, and economic factors</a:t>
            </a:r>
          </a:p>
          <a:p>
            <a:pPr>
              <a:buFont typeface="+mj-lt"/>
              <a:buAutoNum type="arabicPeriod"/>
            </a:pPr>
            <a:r>
              <a:rPr lang="en-US" dirty="0" smtClean="0">
                <a:solidFill>
                  <a:srgbClr val="000000"/>
                </a:solidFill>
                <a:latin typeface="Arial" panose="020B0604020202020204" pitchFamily="34" charset="0"/>
                <a:cs typeface="Arial" panose="020B0604020202020204" pitchFamily="34" charset="0"/>
              </a:rPr>
              <a:t>  an </a:t>
            </a:r>
            <a:r>
              <a:rPr lang="en-US" dirty="0">
                <a:solidFill>
                  <a:srgbClr val="000000"/>
                </a:solidFill>
                <a:latin typeface="Arial" panose="020B0604020202020204" pitchFamily="34" charset="0"/>
                <a:cs typeface="Arial" panose="020B0604020202020204" pitchFamily="34" charset="0"/>
              </a:rPr>
              <a:t>ability to communicate effectively with a range of audiences</a:t>
            </a:r>
          </a:p>
          <a:p>
            <a:pPr>
              <a:buFont typeface="+mj-lt"/>
              <a:buAutoNum type="arabicPeriod"/>
            </a:pPr>
            <a:r>
              <a:rPr lang="en-US" dirty="0" smtClean="0">
                <a:solidFill>
                  <a:srgbClr val="000000"/>
                </a:solidFill>
                <a:latin typeface="Arial" panose="020B0604020202020204" pitchFamily="34" charset="0"/>
                <a:cs typeface="Arial" panose="020B0604020202020204" pitchFamily="34" charset="0"/>
              </a:rPr>
              <a:t>  an </a:t>
            </a:r>
            <a:r>
              <a:rPr lang="en-US" dirty="0">
                <a:solidFill>
                  <a:srgbClr val="000000"/>
                </a:solidFill>
                <a:latin typeface="Arial" panose="020B0604020202020204" pitchFamily="34" charset="0"/>
                <a:cs typeface="Arial" panose="020B0604020202020204" pitchFamily="34" charset="0"/>
              </a:rPr>
              <a:t>ability to recognize ethical and professional responsibilities in engineering situations and make informed judgments, which must consider the impact of engineering solutions in global, economic, environmental, and societal contexts</a:t>
            </a:r>
          </a:p>
          <a:p>
            <a:pPr>
              <a:buFont typeface="+mj-lt"/>
              <a:buAutoNum type="arabicPeriod"/>
            </a:pPr>
            <a:r>
              <a:rPr lang="en-US" dirty="0" smtClean="0">
                <a:solidFill>
                  <a:srgbClr val="000000"/>
                </a:solidFill>
                <a:latin typeface="Arial" panose="020B0604020202020204" pitchFamily="34" charset="0"/>
                <a:cs typeface="Arial" panose="020B0604020202020204" pitchFamily="34" charset="0"/>
              </a:rPr>
              <a:t>  an </a:t>
            </a:r>
            <a:r>
              <a:rPr lang="en-US" dirty="0">
                <a:solidFill>
                  <a:srgbClr val="000000"/>
                </a:solidFill>
                <a:latin typeface="Arial" panose="020B0604020202020204" pitchFamily="34" charset="0"/>
                <a:cs typeface="Arial" panose="020B0604020202020204" pitchFamily="34" charset="0"/>
              </a:rPr>
              <a:t>ability to function effectively on a team whose members together provide leadership, create a collaborative and inclusive environment, establish goals, plan tasks, and meet objectives</a:t>
            </a:r>
          </a:p>
          <a:p>
            <a:pPr>
              <a:buFont typeface="+mj-lt"/>
              <a:buAutoNum type="arabicPeriod"/>
            </a:pPr>
            <a:r>
              <a:rPr lang="en-US" dirty="0" smtClean="0">
                <a:solidFill>
                  <a:srgbClr val="000000"/>
                </a:solidFill>
                <a:latin typeface="Arial" panose="020B0604020202020204" pitchFamily="34" charset="0"/>
                <a:cs typeface="Arial" panose="020B0604020202020204" pitchFamily="34" charset="0"/>
              </a:rPr>
              <a:t>  an </a:t>
            </a:r>
            <a:r>
              <a:rPr lang="en-US" dirty="0">
                <a:solidFill>
                  <a:srgbClr val="000000"/>
                </a:solidFill>
                <a:latin typeface="Arial" panose="020B0604020202020204" pitchFamily="34" charset="0"/>
                <a:cs typeface="Arial" panose="020B0604020202020204" pitchFamily="34" charset="0"/>
              </a:rPr>
              <a:t>ability to develop and conduct appropriate experimentation, analyze and interpret data, and use engineering judgment to draw conclusions</a:t>
            </a:r>
          </a:p>
          <a:p>
            <a:pPr>
              <a:buFont typeface="+mj-lt"/>
              <a:buAutoNum type="arabicPeriod"/>
            </a:pPr>
            <a:r>
              <a:rPr lang="en-US" dirty="0" smtClean="0">
                <a:solidFill>
                  <a:srgbClr val="000000"/>
                </a:solidFill>
                <a:latin typeface="Arial" panose="020B0604020202020204" pitchFamily="34" charset="0"/>
                <a:cs typeface="Arial" panose="020B0604020202020204" pitchFamily="34" charset="0"/>
              </a:rPr>
              <a:t>  an </a:t>
            </a:r>
            <a:r>
              <a:rPr lang="en-US" dirty="0">
                <a:solidFill>
                  <a:srgbClr val="000000"/>
                </a:solidFill>
                <a:latin typeface="Arial" panose="020B0604020202020204" pitchFamily="34" charset="0"/>
                <a:cs typeface="Arial" panose="020B0604020202020204" pitchFamily="34" charset="0"/>
              </a:rPr>
              <a:t>ability to acquire and apply new knowledge as needed, using appropriate learning strategies.</a:t>
            </a:r>
            <a:endParaRPr lang="en-US" b="0" i="0" dirty="0">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532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38102" y="379536"/>
            <a:ext cx="10174778" cy="2246769"/>
          </a:xfrm>
          <a:prstGeom prst="rect">
            <a:avLst/>
          </a:prstGeom>
        </p:spPr>
        <p:txBody>
          <a:bodyPr wrap="square">
            <a:spAutoFit/>
          </a:bodyPr>
          <a:lstStyle/>
          <a:p>
            <a:r>
              <a:rPr lang="en-US" sz="2000" b="1" dirty="0">
                <a:solidFill>
                  <a:srgbClr val="1C1C1C"/>
                </a:solidFill>
                <a:latin typeface="Arial" panose="020B0604020202020204" pitchFamily="34" charset="0"/>
                <a:cs typeface="Arial" panose="020B0604020202020204" pitchFamily="34" charset="0"/>
              </a:rPr>
              <a:t>Criterion 4. Continuous </a:t>
            </a:r>
            <a:r>
              <a:rPr lang="en-US" sz="2000" b="1" dirty="0" smtClean="0">
                <a:solidFill>
                  <a:srgbClr val="1C1C1C"/>
                </a:solidFill>
                <a:latin typeface="Arial" panose="020B0604020202020204" pitchFamily="34" charset="0"/>
                <a:cs typeface="Arial" panose="020B0604020202020204" pitchFamily="34" charset="0"/>
              </a:rPr>
              <a:t>Improvement (CAC)</a:t>
            </a:r>
          </a:p>
          <a:p>
            <a:endParaRPr lang="en-US" sz="2000" dirty="0">
              <a:solidFill>
                <a:srgbClr val="1C1C1C"/>
              </a:solidFill>
              <a:latin typeface="Arial" panose="020B0604020202020204" pitchFamily="34" charset="0"/>
              <a:cs typeface="Arial" panose="020B0604020202020204" pitchFamily="34" charset="0"/>
            </a:endParaRPr>
          </a:p>
          <a:p>
            <a:r>
              <a:rPr lang="en-US" sz="2000" dirty="0">
                <a:solidFill>
                  <a:srgbClr val="000000"/>
                </a:solidFill>
                <a:latin typeface="Arial" panose="020B0604020202020204" pitchFamily="34" charset="0"/>
                <a:cs typeface="Arial" panose="020B0604020202020204" pitchFamily="34" charset="0"/>
              </a:rPr>
              <a:t>The program must regularly use appropriate, documented processes for assessing and evaluating the extent to which the student outcomes are being attained. The results of these evaluations must be systematically utilized as input for the continuous improvement of the program. Other available information may also be used to assist in the continuous improvement of the program.</a:t>
            </a:r>
            <a:endParaRPr lang="en-US" sz="2000" b="0" i="0" dirty="0">
              <a:solidFill>
                <a:srgbClr val="000000"/>
              </a:solidFill>
              <a:effectLst/>
              <a:latin typeface="Arial" panose="020B0604020202020204" pitchFamily="34" charset="0"/>
              <a:cs typeface="Arial" panose="020B0604020202020204" pitchFamily="34" charset="0"/>
            </a:endParaRPr>
          </a:p>
        </p:txBody>
      </p:sp>
      <p:sp>
        <p:nvSpPr>
          <p:cNvPr id="4" name="Rectangle 3"/>
          <p:cNvSpPr/>
          <p:nvPr/>
        </p:nvSpPr>
        <p:spPr>
          <a:xfrm>
            <a:off x="1438102" y="3139361"/>
            <a:ext cx="10299469" cy="2246769"/>
          </a:xfrm>
          <a:prstGeom prst="rect">
            <a:avLst/>
          </a:prstGeom>
        </p:spPr>
        <p:txBody>
          <a:bodyPr wrap="square">
            <a:spAutoFit/>
          </a:bodyPr>
          <a:lstStyle/>
          <a:p>
            <a:r>
              <a:rPr lang="en-US" sz="2000" b="1" dirty="0">
                <a:solidFill>
                  <a:srgbClr val="1C1C1C"/>
                </a:solidFill>
                <a:latin typeface="Arial" panose="020B0604020202020204" pitchFamily="34" charset="0"/>
                <a:cs typeface="Arial" panose="020B0604020202020204" pitchFamily="34" charset="0"/>
              </a:rPr>
              <a:t>Criterion 4. Continuous </a:t>
            </a:r>
            <a:r>
              <a:rPr lang="en-US" sz="2000" b="1" dirty="0" smtClean="0">
                <a:solidFill>
                  <a:srgbClr val="1C1C1C"/>
                </a:solidFill>
                <a:latin typeface="Arial" panose="020B0604020202020204" pitchFamily="34" charset="0"/>
                <a:cs typeface="Arial" panose="020B0604020202020204" pitchFamily="34" charset="0"/>
              </a:rPr>
              <a:t>Improvement (EAC)</a:t>
            </a:r>
          </a:p>
          <a:p>
            <a:endParaRPr lang="en-US" sz="2000" dirty="0">
              <a:solidFill>
                <a:srgbClr val="1C1C1C"/>
              </a:solidFill>
              <a:latin typeface="Arial" panose="020B0604020202020204" pitchFamily="34" charset="0"/>
              <a:cs typeface="Arial" panose="020B0604020202020204" pitchFamily="34" charset="0"/>
            </a:endParaRPr>
          </a:p>
          <a:p>
            <a:r>
              <a:rPr lang="en-US" sz="2000" dirty="0">
                <a:solidFill>
                  <a:srgbClr val="000000"/>
                </a:solidFill>
                <a:latin typeface="Arial" panose="020B0604020202020204" pitchFamily="34" charset="0"/>
                <a:cs typeface="Arial" panose="020B0604020202020204" pitchFamily="34" charset="0"/>
              </a:rPr>
              <a:t>The program must regularly use appropriate, documented processes for assessing and evaluating the extent to which the student outcomes are being attained. The results of these evaluations must be systematically utilized as input for the continuous improvement of the program. Other available information may also be used to assist in the continuous improvement of the program.</a:t>
            </a:r>
            <a:endParaRPr lang="en-US" sz="2000" b="0" i="0" dirty="0">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5428022"/>
      </p:ext>
    </p:extLst>
  </p:cSld>
  <p:clrMapOvr>
    <a:masterClrMapping/>
  </p:clrMapOvr>
</p:sld>
</file>

<file path=ppt/theme/theme1.xml><?xml version="1.0" encoding="utf-8"?>
<a:theme xmlns:a="http://schemas.openxmlformats.org/drawingml/2006/main" name="coe20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oe2019" id="{EA2D5ECD-C5A5-4E71-9CCF-C7BD643072D9}" vid="{929CED54-F0E0-4044-B1F4-357B92DAB5D8}"/>
    </a:ext>
  </a:extLst>
</a:theme>
</file>

<file path=docProps/app.xml><?xml version="1.0" encoding="utf-8"?>
<Properties xmlns="http://schemas.openxmlformats.org/officeDocument/2006/extended-properties" xmlns:vt="http://schemas.openxmlformats.org/officeDocument/2006/docPropsVTypes">
  <Template>coe2019</Template>
  <TotalTime>135</TotalTime>
  <Words>957</Words>
  <Application>Microsoft Office PowerPoint</Application>
  <PresentationFormat>Widescreen</PresentationFormat>
  <Paragraphs>65</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ＭＳ Ｐゴシック</vt:lpstr>
      <vt:lpstr>ＭＳ Ｐゴシック</vt:lpstr>
      <vt:lpstr>Arial</vt:lpstr>
      <vt:lpstr>Calibri</vt:lpstr>
      <vt:lpstr>Egyptienne</vt:lpstr>
      <vt:lpstr>Egyptienne F LT Std</vt:lpstr>
      <vt:lpstr>Lucida Sans</vt:lpstr>
      <vt:lpstr>coe2019</vt:lpstr>
      <vt:lpstr>ABET Assessment Overview</vt:lpstr>
      <vt:lpstr>PowerPoint Presentation</vt:lpstr>
      <vt:lpstr>PowerPoint Presentation</vt:lpstr>
      <vt:lpstr>PowerPoint Presentation</vt:lpstr>
      <vt:lpstr>Direct and Indirect Assessment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Kansas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Clark</dc:creator>
  <cp:lastModifiedBy>Gary Clark</cp:lastModifiedBy>
  <cp:revision>8</cp:revision>
  <dcterms:created xsi:type="dcterms:W3CDTF">2019-12-09T20:13:32Z</dcterms:created>
  <dcterms:modified xsi:type="dcterms:W3CDTF">2019-12-09T22:29:07Z</dcterms:modified>
</cp:coreProperties>
</file>