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42"/>
  </p:notesMasterIdLst>
  <p:handoutMasterIdLst>
    <p:handoutMasterId r:id="rId43"/>
  </p:handoutMasterIdLst>
  <p:sldIdLst>
    <p:sldId id="352" r:id="rId3"/>
    <p:sldId id="360" r:id="rId4"/>
    <p:sldId id="362" r:id="rId5"/>
    <p:sldId id="327" r:id="rId6"/>
    <p:sldId id="341" r:id="rId7"/>
    <p:sldId id="342" r:id="rId8"/>
    <p:sldId id="326" r:id="rId9"/>
    <p:sldId id="340" r:id="rId10"/>
    <p:sldId id="343" r:id="rId11"/>
    <p:sldId id="345" r:id="rId12"/>
    <p:sldId id="338" r:id="rId13"/>
    <p:sldId id="339" r:id="rId14"/>
    <p:sldId id="358" r:id="rId15"/>
    <p:sldId id="346" r:id="rId16"/>
    <p:sldId id="347" r:id="rId17"/>
    <p:sldId id="348" r:id="rId18"/>
    <p:sldId id="349" r:id="rId19"/>
    <p:sldId id="350" r:id="rId20"/>
    <p:sldId id="351" r:id="rId21"/>
    <p:sldId id="336" r:id="rId22"/>
    <p:sldId id="363" r:id="rId23"/>
    <p:sldId id="344" r:id="rId24"/>
    <p:sldId id="337" r:id="rId25"/>
    <p:sldId id="366" r:id="rId26"/>
    <p:sldId id="367" r:id="rId27"/>
    <p:sldId id="368" r:id="rId28"/>
    <p:sldId id="370" r:id="rId29"/>
    <p:sldId id="371" r:id="rId30"/>
    <p:sldId id="372" r:id="rId31"/>
    <p:sldId id="378" r:id="rId32"/>
    <p:sldId id="379" r:id="rId33"/>
    <p:sldId id="380" r:id="rId34"/>
    <p:sldId id="373" r:id="rId35"/>
    <p:sldId id="381" r:id="rId36"/>
    <p:sldId id="374" r:id="rId37"/>
    <p:sldId id="375" r:id="rId38"/>
    <p:sldId id="376" r:id="rId39"/>
    <p:sldId id="377" r:id="rId40"/>
    <p:sldId id="353" r:id="rId41"/>
  </p:sldIdLst>
  <p:sldSz cx="9144000" cy="5143500" type="screen16x9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FFF"/>
    <a:srgbClr val="C25FEF"/>
    <a:srgbClr val="CC66FF"/>
    <a:srgbClr val="CC00FF"/>
    <a:srgbClr val="CC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85549" autoAdjust="0"/>
  </p:normalViewPr>
  <p:slideViewPr>
    <p:cSldViewPr snapToGrid="0" snapToObjects="1">
      <p:cViewPr varScale="1">
        <p:scale>
          <a:sx n="105" d="100"/>
          <a:sy n="105" d="100"/>
        </p:scale>
        <p:origin x="80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8CC25-21E8-4AA8-87EE-F77A16AED913}" type="doc">
      <dgm:prSet loTypeId="urn:microsoft.com/office/officeart/2005/8/layout/pyramid4" loCatId="pyramid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2B113BE-545B-45B1-9546-5D5B0E8770BF}">
      <dgm:prSet phldrT="[Text]"/>
      <dgm:spPr/>
      <dgm:t>
        <a:bodyPr/>
        <a:lstStyle/>
        <a:p>
          <a:r>
            <a:rPr lang="en-US" dirty="0" smtClean="0"/>
            <a:t>Scope</a:t>
          </a:r>
          <a:endParaRPr lang="en-US" dirty="0"/>
        </a:p>
      </dgm:t>
    </dgm:pt>
    <dgm:pt modelId="{F728129E-78CD-4B51-8494-334F41E1F760}" type="parTrans" cxnId="{B898FD0F-992D-4552-B1A5-289FE7A418A6}">
      <dgm:prSet/>
      <dgm:spPr/>
      <dgm:t>
        <a:bodyPr/>
        <a:lstStyle/>
        <a:p>
          <a:endParaRPr lang="en-US"/>
        </a:p>
      </dgm:t>
    </dgm:pt>
    <dgm:pt modelId="{64BA905B-44CC-476E-87BA-D7EA816B97E3}" type="sibTrans" cxnId="{B898FD0F-992D-4552-B1A5-289FE7A418A6}">
      <dgm:prSet/>
      <dgm:spPr/>
      <dgm:t>
        <a:bodyPr/>
        <a:lstStyle/>
        <a:p>
          <a:endParaRPr lang="en-US"/>
        </a:p>
      </dgm:t>
    </dgm:pt>
    <dgm:pt modelId="{DCB7B166-A8A7-45F1-924E-B566FEF0D989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8FBB8263-B74E-49C9-8DAC-C885058C7DB3}" type="parTrans" cxnId="{B92695A1-41CF-4907-84DC-AE803C57F44A}">
      <dgm:prSet/>
      <dgm:spPr/>
      <dgm:t>
        <a:bodyPr/>
        <a:lstStyle/>
        <a:p>
          <a:endParaRPr lang="en-US"/>
        </a:p>
      </dgm:t>
    </dgm:pt>
    <dgm:pt modelId="{E3992C0D-712B-4679-A6F4-C7CAD7837483}" type="sibTrans" cxnId="{B92695A1-41CF-4907-84DC-AE803C57F44A}">
      <dgm:prSet/>
      <dgm:spPr/>
      <dgm:t>
        <a:bodyPr/>
        <a:lstStyle/>
        <a:p>
          <a:endParaRPr lang="en-US"/>
        </a:p>
      </dgm:t>
    </dgm:pt>
    <dgm:pt modelId="{E817508B-C153-4590-A4C3-AE321DF6E5C9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6E4D6B0A-5AF3-408A-A03F-0464F22D768F}" type="parTrans" cxnId="{E81E1BCD-4755-45EB-9238-4603F31713C9}">
      <dgm:prSet/>
      <dgm:spPr/>
      <dgm:t>
        <a:bodyPr/>
        <a:lstStyle/>
        <a:p>
          <a:endParaRPr lang="en-US"/>
        </a:p>
      </dgm:t>
    </dgm:pt>
    <dgm:pt modelId="{3348D1B6-BECF-4F8E-A4E0-B45355F01620}" type="sibTrans" cxnId="{E81E1BCD-4755-45EB-9238-4603F31713C9}">
      <dgm:prSet/>
      <dgm:spPr/>
      <dgm:t>
        <a:bodyPr/>
        <a:lstStyle/>
        <a:p>
          <a:endParaRPr lang="en-US"/>
        </a:p>
      </dgm:t>
    </dgm:pt>
    <dgm:pt modelId="{F9D45AE7-5599-4626-8E1E-5720CE2813E1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96EB3CCD-EFCF-430A-9863-0957E16B5FC0}" type="parTrans" cxnId="{D7E8D622-6BFB-47FF-92A1-5186335559FA}">
      <dgm:prSet/>
      <dgm:spPr/>
      <dgm:t>
        <a:bodyPr/>
        <a:lstStyle/>
        <a:p>
          <a:endParaRPr lang="en-US"/>
        </a:p>
      </dgm:t>
    </dgm:pt>
    <dgm:pt modelId="{5DDA8800-4F5F-442F-949C-7696703144E4}" type="sibTrans" cxnId="{D7E8D622-6BFB-47FF-92A1-5186335559FA}">
      <dgm:prSet/>
      <dgm:spPr/>
      <dgm:t>
        <a:bodyPr/>
        <a:lstStyle/>
        <a:p>
          <a:endParaRPr lang="en-US"/>
        </a:p>
      </dgm:t>
    </dgm:pt>
    <dgm:pt modelId="{5887B4FB-8CB1-4855-ABAB-BB9010D87B68}" type="pres">
      <dgm:prSet presAssocID="{CC88CC25-21E8-4AA8-87EE-F77A16AED91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FF7E82-D24F-4BE1-946A-5EF51A5AF4F0}" type="pres">
      <dgm:prSet presAssocID="{CC88CC25-21E8-4AA8-87EE-F77A16AED913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B75F5-A2E5-4F73-BDEC-E4E63D5551A4}" type="pres">
      <dgm:prSet presAssocID="{CC88CC25-21E8-4AA8-87EE-F77A16AED913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4BACE-62AA-4DA6-9D4F-5C198A1D933A}" type="pres">
      <dgm:prSet presAssocID="{CC88CC25-21E8-4AA8-87EE-F77A16AED91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E2D38-3225-43A5-9DB8-627D80F56CFB}" type="pres">
      <dgm:prSet presAssocID="{CC88CC25-21E8-4AA8-87EE-F77A16AED913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EB101D-C8C5-4E47-A397-7A6988325672}" type="presOf" srcId="{22B113BE-545B-45B1-9546-5D5B0E8770BF}" destId="{81FF7E82-D24F-4BE1-946A-5EF51A5AF4F0}" srcOrd="0" destOrd="0" presId="urn:microsoft.com/office/officeart/2005/8/layout/pyramid4"/>
    <dgm:cxn modelId="{B92695A1-41CF-4907-84DC-AE803C57F44A}" srcId="{CC88CC25-21E8-4AA8-87EE-F77A16AED913}" destId="{DCB7B166-A8A7-45F1-924E-B566FEF0D989}" srcOrd="1" destOrd="0" parTransId="{8FBB8263-B74E-49C9-8DAC-C885058C7DB3}" sibTransId="{E3992C0D-712B-4679-A6F4-C7CAD7837483}"/>
    <dgm:cxn modelId="{E81E1BCD-4755-45EB-9238-4603F31713C9}" srcId="{CC88CC25-21E8-4AA8-87EE-F77A16AED913}" destId="{E817508B-C153-4590-A4C3-AE321DF6E5C9}" srcOrd="2" destOrd="0" parTransId="{6E4D6B0A-5AF3-408A-A03F-0464F22D768F}" sibTransId="{3348D1B6-BECF-4F8E-A4E0-B45355F01620}"/>
    <dgm:cxn modelId="{EDFD140B-D34C-4D50-A73F-F6FE816C7B49}" type="presOf" srcId="{E817508B-C153-4590-A4C3-AE321DF6E5C9}" destId="{4804BACE-62AA-4DA6-9D4F-5C198A1D933A}" srcOrd="0" destOrd="0" presId="urn:microsoft.com/office/officeart/2005/8/layout/pyramid4"/>
    <dgm:cxn modelId="{D7E8D622-6BFB-47FF-92A1-5186335559FA}" srcId="{CC88CC25-21E8-4AA8-87EE-F77A16AED913}" destId="{F9D45AE7-5599-4626-8E1E-5720CE2813E1}" srcOrd="3" destOrd="0" parTransId="{96EB3CCD-EFCF-430A-9863-0957E16B5FC0}" sibTransId="{5DDA8800-4F5F-442F-949C-7696703144E4}"/>
    <dgm:cxn modelId="{49CD1A20-5CEC-442A-AE84-381A7258CDE0}" type="presOf" srcId="{CC88CC25-21E8-4AA8-87EE-F77A16AED913}" destId="{5887B4FB-8CB1-4855-ABAB-BB9010D87B68}" srcOrd="0" destOrd="0" presId="urn:microsoft.com/office/officeart/2005/8/layout/pyramid4"/>
    <dgm:cxn modelId="{C161E9B4-DAD5-4C5B-8CC7-6C61B4821668}" type="presOf" srcId="{DCB7B166-A8A7-45F1-924E-B566FEF0D989}" destId="{C0DB75F5-A2E5-4F73-BDEC-E4E63D5551A4}" srcOrd="0" destOrd="0" presId="urn:microsoft.com/office/officeart/2005/8/layout/pyramid4"/>
    <dgm:cxn modelId="{B898FD0F-992D-4552-B1A5-289FE7A418A6}" srcId="{CC88CC25-21E8-4AA8-87EE-F77A16AED913}" destId="{22B113BE-545B-45B1-9546-5D5B0E8770BF}" srcOrd="0" destOrd="0" parTransId="{F728129E-78CD-4B51-8494-334F41E1F760}" sibTransId="{64BA905B-44CC-476E-87BA-D7EA816B97E3}"/>
    <dgm:cxn modelId="{FE115E25-3023-44C7-9D9C-7E3978F1B3B3}" type="presOf" srcId="{F9D45AE7-5599-4626-8E1E-5720CE2813E1}" destId="{FFAE2D38-3225-43A5-9DB8-627D80F56CFB}" srcOrd="0" destOrd="0" presId="urn:microsoft.com/office/officeart/2005/8/layout/pyramid4"/>
    <dgm:cxn modelId="{C04EAD48-F502-43A3-BB1E-420573D431D6}" type="presParOf" srcId="{5887B4FB-8CB1-4855-ABAB-BB9010D87B68}" destId="{81FF7E82-D24F-4BE1-946A-5EF51A5AF4F0}" srcOrd="0" destOrd="0" presId="urn:microsoft.com/office/officeart/2005/8/layout/pyramid4"/>
    <dgm:cxn modelId="{33D048AB-1C8C-4980-A486-69027A517216}" type="presParOf" srcId="{5887B4FB-8CB1-4855-ABAB-BB9010D87B68}" destId="{C0DB75F5-A2E5-4F73-BDEC-E4E63D5551A4}" srcOrd="1" destOrd="0" presId="urn:microsoft.com/office/officeart/2005/8/layout/pyramid4"/>
    <dgm:cxn modelId="{51DBCEBE-5A0C-4508-95F1-899CB7F307FD}" type="presParOf" srcId="{5887B4FB-8CB1-4855-ABAB-BB9010D87B68}" destId="{4804BACE-62AA-4DA6-9D4F-5C198A1D933A}" srcOrd="2" destOrd="0" presId="urn:microsoft.com/office/officeart/2005/8/layout/pyramid4"/>
    <dgm:cxn modelId="{9B1E2D18-4DDD-4AF6-87CF-06AE5AF95EA2}" type="presParOf" srcId="{5887B4FB-8CB1-4855-ABAB-BB9010D87B68}" destId="{FFAE2D38-3225-43A5-9DB8-627D80F56CF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4B8C9-205C-4AC8-BE9D-0CA92BC8FD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4D0BB062-2143-430B-A11F-BDC9CA8AB560}" type="pres">
      <dgm:prSet presAssocID="{64D4B8C9-205C-4AC8-BE9D-0CA92BC8FDF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831E8D5-A0EB-436C-92E3-F5DD7EE52E9E}" type="presOf" srcId="{64D4B8C9-205C-4AC8-BE9D-0CA92BC8FDFE}" destId="{4D0BB062-2143-430B-A11F-BDC9CA8AB56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A5E503-73AF-4ED2-81A0-346D27EF0D57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2B435C5D-ECDA-4DC5-999B-02FA36F7A32B}">
      <dgm:prSet phldrT="[Text]"/>
      <dgm:spPr/>
      <dgm:t>
        <a:bodyPr anchor="t" anchorCtr="0"/>
        <a:lstStyle/>
        <a:p>
          <a:r>
            <a:rPr lang="en-US" dirty="0" smtClean="0"/>
            <a:t>Good</a:t>
          </a:r>
          <a:endParaRPr lang="en-US" dirty="0"/>
        </a:p>
      </dgm:t>
    </dgm:pt>
    <dgm:pt modelId="{5E8D7044-C2AD-42CC-B6C5-BD837F04F237}" type="parTrans" cxnId="{2AB2BC71-103B-4597-AB79-004721E70BBF}">
      <dgm:prSet/>
      <dgm:spPr/>
      <dgm:t>
        <a:bodyPr/>
        <a:lstStyle/>
        <a:p>
          <a:endParaRPr lang="en-US"/>
        </a:p>
      </dgm:t>
    </dgm:pt>
    <dgm:pt modelId="{3D72214E-7713-4FE8-A66A-43859AD34181}" type="sibTrans" cxnId="{2AB2BC71-103B-4597-AB79-004721E70BBF}">
      <dgm:prSet/>
      <dgm:spPr/>
      <dgm:t>
        <a:bodyPr/>
        <a:lstStyle/>
        <a:p>
          <a:endParaRPr lang="en-US"/>
        </a:p>
      </dgm:t>
    </dgm:pt>
    <dgm:pt modelId="{84DB650B-450D-49E7-8A50-03A52E45B4CC}">
      <dgm:prSet phldrT="[Text]"/>
      <dgm:spPr/>
      <dgm:t>
        <a:bodyPr anchor="b" anchorCtr="0"/>
        <a:lstStyle/>
        <a:p>
          <a:r>
            <a:rPr lang="en-US" dirty="0" smtClean="0"/>
            <a:t>Ch</a:t>
          </a:r>
          <a:r>
            <a:rPr lang="en-US" b="1" dirty="0" smtClean="0"/>
            <a:t>e</a:t>
          </a:r>
          <a:r>
            <a:rPr lang="en-US" dirty="0" smtClean="0"/>
            <a:t>ap</a:t>
          </a:r>
          <a:endParaRPr lang="en-US" dirty="0"/>
        </a:p>
      </dgm:t>
    </dgm:pt>
    <dgm:pt modelId="{3300894A-ADB4-4360-BBBF-F4078635D1E8}" type="parTrans" cxnId="{E36E0AF9-CC6F-43F1-981F-87ECAD38C479}">
      <dgm:prSet/>
      <dgm:spPr/>
      <dgm:t>
        <a:bodyPr/>
        <a:lstStyle/>
        <a:p>
          <a:endParaRPr lang="en-US"/>
        </a:p>
      </dgm:t>
    </dgm:pt>
    <dgm:pt modelId="{6954F371-1AAE-4EF6-9FD2-37B6B7C4F94F}" type="sibTrans" cxnId="{E36E0AF9-CC6F-43F1-981F-87ECAD38C479}">
      <dgm:prSet/>
      <dgm:spPr/>
      <dgm:t>
        <a:bodyPr/>
        <a:lstStyle/>
        <a:p>
          <a:endParaRPr lang="en-US"/>
        </a:p>
      </dgm:t>
    </dgm:pt>
    <dgm:pt modelId="{FA900F4D-B7E2-4764-A4BD-2F146CCBD2B8}">
      <dgm:prSet phldrT="[Text]"/>
      <dgm:spPr/>
      <dgm:t>
        <a:bodyPr anchor="b" anchorCtr="0"/>
        <a:lstStyle/>
        <a:p>
          <a:r>
            <a:rPr lang="en-US" dirty="0" smtClean="0"/>
            <a:t>Fast</a:t>
          </a:r>
          <a:endParaRPr lang="en-US" dirty="0"/>
        </a:p>
      </dgm:t>
    </dgm:pt>
    <dgm:pt modelId="{571DE52A-C4D7-440D-9525-503026B4E7A4}" type="parTrans" cxnId="{220FEA68-F9CF-4989-B8B1-AFA33653AC82}">
      <dgm:prSet/>
      <dgm:spPr/>
      <dgm:t>
        <a:bodyPr/>
        <a:lstStyle/>
        <a:p>
          <a:endParaRPr lang="en-US"/>
        </a:p>
      </dgm:t>
    </dgm:pt>
    <dgm:pt modelId="{92A9A119-8DE4-4D55-A54C-A2A5837B43BE}" type="sibTrans" cxnId="{220FEA68-F9CF-4989-B8B1-AFA33653AC82}">
      <dgm:prSet/>
      <dgm:spPr/>
      <dgm:t>
        <a:bodyPr/>
        <a:lstStyle/>
        <a:p>
          <a:endParaRPr lang="en-US"/>
        </a:p>
      </dgm:t>
    </dgm:pt>
    <dgm:pt modelId="{46BBA3E5-45C6-4152-AFE5-AE47F34B66A1}" type="pres">
      <dgm:prSet presAssocID="{F1A5E503-73AF-4ED2-81A0-346D27EF0D57}" presName="Name0" presStyleCnt="0">
        <dgm:presLayoutVars>
          <dgm:chMax val="7"/>
          <dgm:dir/>
          <dgm:resizeHandles val="exact"/>
        </dgm:presLayoutVars>
      </dgm:prSet>
      <dgm:spPr/>
    </dgm:pt>
    <dgm:pt modelId="{6DAD12A4-9877-4E04-9D3F-49214889249A}" type="pres">
      <dgm:prSet presAssocID="{F1A5E503-73AF-4ED2-81A0-346D27EF0D57}" presName="ellipse1" presStyleLbl="vennNode1" presStyleIdx="0" presStyleCnt="3" custLinFactNeighborX="34374" custLinFactNeighborY="17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6F03A-4819-4274-A62B-B4FEABEE0993}" type="pres">
      <dgm:prSet presAssocID="{F1A5E503-73AF-4ED2-81A0-346D27EF0D57}" presName="ellipse2" presStyleLbl="vennNode1" presStyleIdx="1" presStyleCnt="3" custLinFactNeighborX="-56222" custLinFactNeighborY="-11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5AEDB-13DF-467D-ABF4-3FACE061C9FF}" type="pres">
      <dgm:prSet presAssocID="{F1A5E503-73AF-4ED2-81A0-346D27EF0D57}" presName="ellipse3" presStyleLbl="vennNode1" presStyleIdx="2" presStyleCnt="3" custLinFactNeighborX="-29382" custLinFactNeighborY="5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3D0DF-AEC0-4C76-A742-0F987151FEF9}" type="presOf" srcId="{F1A5E503-73AF-4ED2-81A0-346D27EF0D57}" destId="{46BBA3E5-45C6-4152-AFE5-AE47F34B66A1}" srcOrd="0" destOrd="0" presId="urn:microsoft.com/office/officeart/2005/8/layout/rings+Icon"/>
    <dgm:cxn modelId="{E36E0AF9-CC6F-43F1-981F-87ECAD38C479}" srcId="{F1A5E503-73AF-4ED2-81A0-346D27EF0D57}" destId="{84DB650B-450D-49E7-8A50-03A52E45B4CC}" srcOrd="1" destOrd="0" parTransId="{3300894A-ADB4-4360-BBBF-F4078635D1E8}" sibTransId="{6954F371-1AAE-4EF6-9FD2-37B6B7C4F94F}"/>
    <dgm:cxn modelId="{EB662676-3ABD-41DA-AE64-1B657429BFE5}" type="presOf" srcId="{2B435C5D-ECDA-4DC5-999B-02FA36F7A32B}" destId="{6DAD12A4-9877-4E04-9D3F-49214889249A}" srcOrd="0" destOrd="0" presId="urn:microsoft.com/office/officeart/2005/8/layout/rings+Icon"/>
    <dgm:cxn modelId="{2F065739-6AB0-4F98-9ECD-7DE267EC6B78}" type="presOf" srcId="{FA900F4D-B7E2-4764-A4BD-2F146CCBD2B8}" destId="{6685AEDB-13DF-467D-ABF4-3FACE061C9FF}" srcOrd="0" destOrd="0" presId="urn:microsoft.com/office/officeart/2005/8/layout/rings+Icon"/>
    <dgm:cxn modelId="{2AB2BC71-103B-4597-AB79-004721E70BBF}" srcId="{F1A5E503-73AF-4ED2-81A0-346D27EF0D57}" destId="{2B435C5D-ECDA-4DC5-999B-02FA36F7A32B}" srcOrd="0" destOrd="0" parTransId="{5E8D7044-C2AD-42CC-B6C5-BD837F04F237}" sibTransId="{3D72214E-7713-4FE8-A66A-43859AD34181}"/>
    <dgm:cxn modelId="{220FEA68-F9CF-4989-B8B1-AFA33653AC82}" srcId="{F1A5E503-73AF-4ED2-81A0-346D27EF0D57}" destId="{FA900F4D-B7E2-4764-A4BD-2F146CCBD2B8}" srcOrd="2" destOrd="0" parTransId="{571DE52A-C4D7-440D-9525-503026B4E7A4}" sibTransId="{92A9A119-8DE4-4D55-A54C-A2A5837B43BE}"/>
    <dgm:cxn modelId="{5A26E1EA-2A18-42A8-B2C9-68276A03720E}" type="presOf" srcId="{84DB650B-450D-49E7-8A50-03A52E45B4CC}" destId="{5FB6F03A-4819-4274-A62B-B4FEABEE0993}" srcOrd="0" destOrd="0" presId="urn:microsoft.com/office/officeart/2005/8/layout/rings+Icon"/>
    <dgm:cxn modelId="{79FEAE12-68D7-4660-B964-66A80C932272}" type="presParOf" srcId="{46BBA3E5-45C6-4152-AFE5-AE47F34B66A1}" destId="{6DAD12A4-9877-4E04-9D3F-49214889249A}" srcOrd="0" destOrd="0" presId="urn:microsoft.com/office/officeart/2005/8/layout/rings+Icon"/>
    <dgm:cxn modelId="{59C31EB4-6F09-4ABA-AA29-A769E3C3EE91}" type="presParOf" srcId="{46BBA3E5-45C6-4152-AFE5-AE47F34B66A1}" destId="{5FB6F03A-4819-4274-A62B-B4FEABEE0993}" srcOrd="1" destOrd="0" presId="urn:microsoft.com/office/officeart/2005/8/layout/rings+Icon"/>
    <dgm:cxn modelId="{E36DF9EC-3F11-4462-BD44-AC0D7E101D68}" type="presParOf" srcId="{46BBA3E5-45C6-4152-AFE5-AE47F34B66A1}" destId="{6685AEDB-13DF-467D-ABF4-3FACE061C9F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F1507-DC88-4976-8E97-5A3A5985247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4CEAD9-0F12-4E62-B759-181608CBBB6F}">
      <dgm:prSet phldrT="[Text]"/>
      <dgm:spPr/>
      <dgm:t>
        <a:bodyPr/>
        <a:lstStyle/>
        <a:p>
          <a:r>
            <a:rPr lang="en-US" dirty="0" smtClean="0"/>
            <a:t>Sponsored Research Agreement</a:t>
          </a:r>
          <a:endParaRPr lang="en-US" dirty="0"/>
        </a:p>
      </dgm:t>
    </dgm:pt>
    <dgm:pt modelId="{37AFEA50-833D-4061-8775-6218EC184344}" type="parTrans" cxnId="{AD278D81-E780-4467-812C-6B37DB73AC4D}">
      <dgm:prSet/>
      <dgm:spPr/>
      <dgm:t>
        <a:bodyPr/>
        <a:lstStyle/>
        <a:p>
          <a:endParaRPr lang="en-US"/>
        </a:p>
      </dgm:t>
    </dgm:pt>
    <dgm:pt modelId="{798309C4-D738-4B64-8002-F61AD4BEB3C4}" type="sibTrans" cxnId="{AD278D81-E780-4467-812C-6B37DB73AC4D}">
      <dgm:prSet/>
      <dgm:spPr/>
      <dgm:t>
        <a:bodyPr/>
        <a:lstStyle/>
        <a:p>
          <a:endParaRPr lang="en-US"/>
        </a:p>
      </dgm:t>
    </dgm:pt>
    <dgm:pt modelId="{7B9250E4-4C31-4D2D-BA8D-AEF808268E4B}">
      <dgm:prSet phldrT="[Text]"/>
      <dgm:spPr/>
      <dgm:t>
        <a:bodyPr/>
        <a:lstStyle/>
        <a:p>
          <a:r>
            <a:rPr lang="en-US" dirty="0" smtClean="0"/>
            <a:t>Invention/Disclosure</a:t>
          </a:r>
          <a:endParaRPr lang="en-US" dirty="0"/>
        </a:p>
      </dgm:t>
    </dgm:pt>
    <dgm:pt modelId="{B17767CD-0DB9-46B5-8541-54DAD39A1470}" type="parTrans" cxnId="{B9B7BAF7-9A20-4C5C-AF13-E9573A2F2500}">
      <dgm:prSet/>
      <dgm:spPr/>
      <dgm:t>
        <a:bodyPr/>
        <a:lstStyle/>
        <a:p>
          <a:endParaRPr lang="en-US"/>
        </a:p>
      </dgm:t>
    </dgm:pt>
    <dgm:pt modelId="{888438EA-4838-4D5E-8C02-25FC02295BB0}" type="sibTrans" cxnId="{B9B7BAF7-9A20-4C5C-AF13-E9573A2F2500}">
      <dgm:prSet/>
      <dgm:spPr/>
      <dgm:t>
        <a:bodyPr/>
        <a:lstStyle/>
        <a:p>
          <a:endParaRPr lang="en-US"/>
        </a:p>
      </dgm:t>
    </dgm:pt>
    <dgm:pt modelId="{7B18154B-215A-45E8-8BF7-33EED38A9880}">
      <dgm:prSet phldrT="[Text]"/>
      <dgm:spPr/>
      <dgm:t>
        <a:bodyPr/>
        <a:lstStyle/>
        <a:p>
          <a:r>
            <a:rPr lang="en-US" dirty="0" smtClean="0"/>
            <a:t>IP Assessment</a:t>
          </a:r>
          <a:endParaRPr lang="en-US" dirty="0"/>
        </a:p>
      </dgm:t>
    </dgm:pt>
    <dgm:pt modelId="{5EE98E32-47DB-461C-B52C-5CDDDAF1D926}" type="parTrans" cxnId="{D4E04702-0E40-42E7-9D09-3E57FB165402}">
      <dgm:prSet/>
      <dgm:spPr/>
      <dgm:t>
        <a:bodyPr/>
        <a:lstStyle/>
        <a:p>
          <a:endParaRPr lang="en-US"/>
        </a:p>
      </dgm:t>
    </dgm:pt>
    <dgm:pt modelId="{001D4145-C72A-4F6E-A89D-151C2AB94DEE}" type="sibTrans" cxnId="{D4E04702-0E40-42E7-9D09-3E57FB165402}">
      <dgm:prSet/>
      <dgm:spPr/>
      <dgm:t>
        <a:bodyPr/>
        <a:lstStyle/>
        <a:p>
          <a:endParaRPr lang="en-US"/>
        </a:p>
      </dgm:t>
    </dgm:pt>
    <dgm:pt modelId="{A5E264F9-C975-4289-9D50-0C22E3B7C800}">
      <dgm:prSet/>
      <dgm:spPr/>
      <dgm:t>
        <a:bodyPr/>
        <a:lstStyle/>
        <a:p>
          <a:r>
            <a:rPr lang="en-US" dirty="0" smtClean="0"/>
            <a:t>Protection</a:t>
          </a:r>
          <a:endParaRPr lang="en-US" dirty="0"/>
        </a:p>
      </dgm:t>
    </dgm:pt>
    <dgm:pt modelId="{3C1ED526-E1FF-4EB2-83CF-DCF7059032F8}" type="parTrans" cxnId="{5FC38FFF-23B7-41A8-B84E-FF972413768C}">
      <dgm:prSet/>
      <dgm:spPr/>
      <dgm:t>
        <a:bodyPr/>
        <a:lstStyle/>
        <a:p>
          <a:endParaRPr lang="en-US"/>
        </a:p>
      </dgm:t>
    </dgm:pt>
    <dgm:pt modelId="{AD807F45-4C9D-4992-BD15-9275EA55FC54}" type="sibTrans" cxnId="{5FC38FFF-23B7-41A8-B84E-FF972413768C}">
      <dgm:prSet/>
      <dgm:spPr/>
      <dgm:t>
        <a:bodyPr/>
        <a:lstStyle/>
        <a:p>
          <a:endParaRPr lang="en-US"/>
        </a:p>
      </dgm:t>
    </dgm:pt>
    <dgm:pt modelId="{3F4AEF62-8723-4A26-BF26-D74B9F25F615}">
      <dgm:prSet/>
      <dgm:spPr/>
      <dgm:t>
        <a:bodyPr/>
        <a:lstStyle/>
        <a:p>
          <a:r>
            <a:rPr lang="en-US" dirty="0" smtClean="0"/>
            <a:t>Commercialization</a:t>
          </a:r>
          <a:endParaRPr lang="en-US" dirty="0"/>
        </a:p>
      </dgm:t>
    </dgm:pt>
    <dgm:pt modelId="{9F6DE213-73AF-43F3-A629-DAFB4459122E}" type="parTrans" cxnId="{7F3D9296-41B6-4A5C-AF99-08A522DCB891}">
      <dgm:prSet/>
      <dgm:spPr/>
      <dgm:t>
        <a:bodyPr/>
        <a:lstStyle/>
        <a:p>
          <a:endParaRPr lang="en-US"/>
        </a:p>
      </dgm:t>
    </dgm:pt>
    <dgm:pt modelId="{F779F623-03CD-4843-B9AB-1DCD59B37A63}" type="sibTrans" cxnId="{7F3D9296-41B6-4A5C-AF99-08A522DCB891}">
      <dgm:prSet/>
      <dgm:spPr/>
      <dgm:t>
        <a:bodyPr/>
        <a:lstStyle/>
        <a:p>
          <a:endParaRPr lang="en-US"/>
        </a:p>
      </dgm:t>
    </dgm:pt>
    <dgm:pt modelId="{7FD74F99-4E1A-4699-8DC3-3559A9A5F330}" type="pres">
      <dgm:prSet presAssocID="{6F0F1507-DC88-4976-8E97-5A3A5985247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1CF560-2FBA-4E2F-9A95-E0516A24CDF3}" type="pres">
      <dgm:prSet presAssocID="{6F0F1507-DC88-4976-8E97-5A3A5985247F}" presName="dummyMaxCanvas" presStyleCnt="0">
        <dgm:presLayoutVars/>
      </dgm:prSet>
      <dgm:spPr/>
    </dgm:pt>
    <dgm:pt modelId="{28397CFA-A850-40F9-8A93-74497692A428}" type="pres">
      <dgm:prSet presAssocID="{6F0F1507-DC88-4976-8E97-5A3A5985247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4C0BD-AC0D-4629-80A6-7953F8FB930C}" type="pres">
      <dgm:prSet presAssocID="{6F0F1507-DC88-4976-8E97-5A3A5985247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5331A-6134-400E-94F0-EE15BA6F6BE4}" type="pres">
      <dgm:prSet presAssocID="{6F0F1507-DC88-4976-8E97-5A3A5985247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AEE5-E695-4869-ABCC-61CAFAA9CDF7}" type="pres">
      <dgm:prSet presAssocID="{6F0F1507-DC88-4976-8E97-5A3A5985247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8ECDC-BB05-47D5-BF95-F89161E6B009}" type="pres">
      <dgm:prSet presAssocID="{6F0F1507-DC88-4976-8E97-5A3A5985247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8A2AF-0776-4E2A-9A6D-060CB28AB645}" type="pres">
      <dgm:prSet presAssocID="{6F0F1507-DC88-4976-8E97-5A3A5985247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A665C-4260-426F-9C15-3DBF97C56372}" type="pres">
      <dgm:prSet presAssocID="{6F0F1507-DC88-4976-8E97-5A3A5985247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1B10F-7C9D-4104-8C47-B997BB477D12}" type="pres">
      <dgm:prSet presAssocID="{6F0F1507-DC88-4976-8E97-5A3A5985247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A7EB3-F66B-4C22-B0D1-46F56650EFAD}" type="pres">
      <dgm:prSet presAssocID="{6F0F1507-DC88-4976-8E97-5A3A5985247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DFC3F-E528-4D8F-B364-5FF65435604F}" type="pres">
      <dgm:prSet presAssocID="{6F0F1507-DC88-4976-8E97-5A3A5985247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810FD-159C-4DEC-A63A-E3C2CA8ED84C}" type="pres">
      <dgm:prSet presAssocID="{6F0F1507-DC88-4976-8E97-5A3A5985247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16268-B8DF-4AB6-9A24-86B95351C598}" type="pres">
      <dgm:prSet presAssocID="{6F0F1507-DC88-4976-8E97-5A3A5985247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781E6-4365-4CCA-A568-E44E4F6E16AE}" type="pres">
      <dgm:prSet presAssocID="{6F0F1507-DC88-4976-8E97-5A3A5985247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7CD80-460B-4BBA-8039-A56A370DF6BF}" type="pres">
      <dgm:prSet presAssocID="{6F0F1507-DC88-4976-8E97-5A3A5985247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627F8B-0436-4B65-8FFB-F481B6273B86}" type="presOf" srcId="{3F4AEF62-8723-4A26-BF26-D74B9F25F615}" destId="{56A8ECDC-BB05-47D5-BF95-F89161E6B009}" srcOrd="0" destOrd="0" presId="urn:microsoft.com/office/officeart/2005/8/layout/vProcess5"/>
    <dgm:cxn modelId="{A8F2DC03-0252-49DD-8099-3F365D37B6E4}" type="presOf" srcId="{3F4AEF62-8723-4A26-BF26-D74B9F25F615}" destId="{4AF7CD80-460B-4BBA-8039-A56A370DF6BF}" srcOrd="1" destOrd="0" presId="urn:microsoft.com/office/officeart/2005/8/layout/vProcess5"/>
    <dgm:cxn modelId="{8A418D38-1539-49C5-8093-C4FC2A73B829}" type="presOf" srcId="{798309C4-D738-4B64-8002-F61AD4BEB3C4}" destId="{E178A2AF-0776-4E2A-9A6D-060CB28AB645}" srcOrd="0" destOrd="0" presId="urn:microsoft.com/office/officeart/2005/8/layout/vProcess5"/>
    <dgm:cxn modelId="{D4E04702-0E40-42E7-9D09-3E57FB165402}" srcId="{6F0F1507-DC88-4976-8E97-5A3A5985247F}" destId="{7B18154B-215A-45E8-8BF7-33EED38A9880}" srcOrd="2" destOrd="0" parTransId="{5EE98E32-47DB-461C-B52C-5CDDDAF1D926}" sibTransId="{001D4145-C72A-4F6E-A89D-151C2AB94DEE}"/>
    <dgm:cxn modelId="{1EC86479-07D9-486A-B679-2B792E81A8D7}" type="presOf" srcId="{AD807F45-4C9D-4992-BD15-9275EA55FC54}" destId="{980A7EB3-F66B-4C22-B0D1-46F56650EFAD}" srcOrd="0" destOrd="0" presId="urn:microsoft.com/office/officeart/2005/8/layout/vProcess5"/>
    <dgm:cxn modelId="{AF6986E5-A26E-4E29-8872-434BE390B48F}" type="presOf" srcId="{7B9250E4-4C31-4D2D-BA8D-AEF808268E4B}" destId="{71D810FD-159C-4DEC-A63A-E3C2CA8ED84C}" srcOrd="1" destOrd="0" presId="urn:microsoft.com/office/officeart/2005/8/layout/vProcess5"/>
    <dgm:cxn modelId="{B8811A29-4B11-44AB-A4CA-1B7629EEC3B5}" type="presOf" srcId="{A84CEAD9-0F12-4E62-B759-181608CBBB6F}" destId="{28397CFA-A850-40F9-8A93-74497692A428}" srcOrd="0" destOrd="0" presId="urn:microsoft.com/office/officeart/2005/8/layout/vProcess5"/>
    <dgm:cxn modelId="{D0385F40-DC84-44E0-91FF-9F5B1318222D}" type="presOf" srcId="{6F0F1507-DC88-4976-8E97-5A3A5985247F}" destId="{7FD74F99-4E1A-4699-8DC3-3559A9A5F330}" srcOrd="0" destOrd="0" presId="urn:microsoft.com/office/officeart/2005/8/layout/vProcess5"/>
    <dgm:cxn modelId="{CB6D4D23-DD55-41B9-A2CA-0CB5FADE7E00}" type="presOf" srcId="{888438EA-4838-4D5E-8C02-25FC02295BB0}" destId="{78FA665C-4260-426F-9C15-3DBF97C56372}" srcOrd="0" destOrd="0" presId="urn:microsoft.com/office/officeart/2005/8/layout/vProcess5"/>
    <dgm:cxn modelId="{135DDB4A-19F2-453E-8071-DFE8A115E674}" type="presOf" srcId="{001D4145-C72A-4F6E-A89D-151C2AB94DEE}" destId="{32A1B10F-7C9D-4104-8C47-B997BB477D12}" srcOrd="0" destOrd="0" presId="urn:microsoft.com/office/officeart/2005/8/layout/vProcess5"/>
    <dgm:cxn modelId="{B9478E84-CA58-4807-A870-CC0AF8F30172}" type="presOf" srcId="{7B18154B-215A-45E8-8BF7-33EED38A9880}" destId="{9C25331A-6134-400E-94F0-EE15BA6F6BE4}" srcOrd="0" destOrd="0" presId="urn:microsoft.com/office/officeart/2005/8/layout/vProcess5"/>
    <dgm:cxn modelId="{9C1A98BB-6346-4DAD-929D-055A5B55B7CC}" type="presOf" srcId="{7B18154B-215A-45E8-8BF7-33EED38A9880}" destId="{62516268-B8DF-4AB6-9A24-86B95351C598}" srcOrd="1" destOrd="0" presId="urn:microsoft.com/office/officeart/2005/8/layout/vProcess5"/>
    <dgm:cxn modelId="{B9B7BAF7-9A20-4C5C-AF13-E9573A2F2500}" srcId="{6F0F1507-DC88-4976-8E97-5A3A5985247F}" destId="{7B9250E4-4C31-4D2D-BA8D-AEF808268E4B}" srcOrd="1" destOrd="0" parTransId="{B17767CD-0DB9-46B5-8541-54DAD39A1470}" sibTransId="{888438EA-4838-4D5E-8C02-25FC02295BB0}"/>
    <dgm:cxn modelId="{7F3D9296-41B6-4A5C-AF99-08A522DCB891}" srcId="{6F0F1507-DC88-4976-8E97-5A3A5985247F}" destId="{3F4AEF62-8723-4A26-BF26-D74B9F25F615}" srcOrd="4" destOrd="0" parTransId="{9F6DE213-73AF-43F3-A629-DAFB4459122E}" sibTransId="{F779F623-03CD-4843-B9AB-1DCD59B37A63}"/>
    <dgm:cxn modelId="{5FC38FFF-23B7-41A8-B84E-FF972413768C}" srcId="{6F0F1507-DC88-4976-8E97-5A3A5985247F}" destId="{A5E264F9-C975-4289-9D50-0C22E3B7C800}" srcOrd="3" destOrd="0" parTransId="{3C1ED526-E1FF-4EB2-83CF-DCF7059032F8}" sibTransId="{AD807F45-4C9D-4992-BD15-9275EA55FC54}"/>
    <dgm:cxn modelId="{B4EE32E9-E440-4634-BA46-38309C0181C9}" type="presOf" srcId="{A5E264F9-C975-4289-9D50-0C22E3B7C800}" destId="{6C0781E6-4365-4CCA-A568-E44E4F6E16AE}" srcOrd="1" destOrd="0" presId="urn:microsoft.com/office/officeart/2005/8/layout/vProcess5"/>
    <dgm:cxn modelId="{1DD3C270-4D1E-4CAC-A958-3BEDEF8C9CF3}" type="presOf" srcId="{7B9250E4-4C31-4D2D-BA8D-AEF808268E4B}" destId="{7064C0BD-AC0D-4629-80A6-7953F8FB930C}" srcOrd="0" destOrd="0" presId="urn:microsoft.com/office/officeart/2005/8/layout/vProcess5"/>
    <dgm:cxn modelId="{AA3B318D-E87B-47D4-BB13-E39FFD28C760}" type="presOf" srcId="{A5E264F9-C975-4289-9D50-0C22E3B7C800}" destId="{9DD3AEE5-E695-4869-ABCC-61CAFAA9CDF7}" srcOrd="0" destOrd="0" presId="urn:microsoft.com/office/officeart/2005/8/layout/vProcess5"/>
    <dgm:cxn modelId="{75C4550F-2470-48F0-8116-1E2E97FE4F90}" type="presOf" srcId="{A84CEAD9-0F12-4E62-B759-181608CBBB6F}" destId="{CAADFC3F-E528-4D8F-B364-5FF65435604F}" srcOrd="1" destOrd="0" presId="urn:microsoft.com/office/officeart/2005/8/layout/vProcess5"/>
    <dgm:cxn modelId="{AD278D81-E780-4467-812C-6B37DB73AC4D}" srcId="{6F0F1507-DC88-4976-8E97-5A3A5985247F}" destId="{A84CEAD9-0F12-4E62-B759-181608CBBB6F}" srcOrd="0" destOrd="0" parTransId="{37AFEA50-833D-4061-8775-6218EC184344}" sibTransId="{798309C4-D738-4B64-8002-F61AD4BEB3C4}"/>
    <dgm:cxn modelId="{28993484-01AF-4AA1-BB1F-5ABE87491A97}" type="presParOf" srcId="{7FD74F99-4E1A-4699-8DC3-3559A9A5F330}" destId="{861CF560-2FBA-4E2F-9A95-E0516A24CDF3}" srcOrd="0" destOrd="0" presId="urn:microsoft.com/office/officeart/2005/8/layout/vProcess5"/>
    <dgm:cxn modelId="{1ECF12A3-6EB3-497F-A72A-6AB7C4AB6C87}" type="presParOf" srcId="{7FD74F99-4E1A-4699-8DC3-3559A9A5F330}" destId="{28397CFA-A850-40F9-8A93-74497692A428}" srcOrd="1" destOrd="0" presId="urn:microsoft.com/office/officeart/2005/8/layout/vProcess5"/>
    <dgm:cxn modelId="{F7E7FCA7-98C8-447C-9D53-89B4089649C0}" type="presParOf" srcId="{7FD74F99-4E1A-4699-8DC3-3559A9A5F330}" destId="{7064C0BD-AC0D-4629-80A6-7953F8FB930C}" srcOrd="2" destOrd="0" presId="urn:microsoft.com/office/officeart/2005/8/layout/vProcess5"/>
    <dgm:cxn modelId="{D11822F1-0E67-4A61-8AAA-32E2C8A175E0}" type="presParOf" srcId="{7FD74F99-4E1A-4699-8DC3-3559A9A5F330}" destId="{9C25331A-6134-400E-94F0-EE15BA6F6BE4}" srcOrd="3" destOrd="0" presId="urn:microsoft.com/office/officeart/2005/8/layout/vProcess5"/>
    <dgm:cxn modelId="{9F425C90-FD32-466A-8FEE-ADC770EE38EE}" type="presParOf" srcId="{7FD74F99-4E1A-4699-8DC3-3559A9A5F330}" destId="{9DD3AEE5-E695-4869-ABCC-61CAFAA9CDF7}" srcOrd="4" destOrd="0" presId="urn:microsoft.com/office/officeart/2005/8/layout/vProcess5"/>
    <dgm:cxn modelId="{FCB95A5A-36C4-4058-8760-ADD84A59011F}" type="presParOf" srcId="{7FD74F99-4E1A-4699-8DC3-3559A9A5F330}" destId="{56A8ECDC-BB05-47D5-BF95-F89161E6B009}" srcOrd="5" destOrd="0" presId="urn:microsoft.com/office/officeart/2005/8/layout/vProcess5"/>
    <dgm:cxn modelId="{FD3E2401-0298-42BF-A896-BA94981BFCC1}" type="presParOf" srcId="{7FD74F99-4E1A-4699-8DC3-3559A9A5F330}" destId="{E178A2AF-0776-4E2A-9A6D-060CB28AB645}" srcOrd="6" destOrd="0" presId="urn:microsoft.com/office/officeart/2005/8/layout/vProcess5"/>
    <dgm:cxn modelId="{03E49EB3-3DD5-4B2A-8E9C-7433194A1470}" type="presParOf" srcId="{7FD74F99-4E1A-4699-8DC3-3559A9A5F330}" destId="{78FA665C-4260-426F-9C15-3DBF97C56372}" srcOrd="7" destOrd="0" presId="urn:microsoft.com/office/officeart/2005/8/layout/vProcess5"/>
    <dgm:cxn modelId="{4255399C-7F12-4827-BED5-9B8C241C068A}" type="presParOf" srcId="{7FD74F99-4E1A-4699-8DC3-3559A9A5F330}" destId="{32A1B10F-7C9D-4104-8C47-B997BB477D12}" srcOrd="8" destOrd="0" presId="urn:microsoft.com/office/officeart/2005/8/layout/vProcess5"/>
    <dgm:cxn modelId="{58DCE4AE-9D75-40A7-8DC5-DA2A568433F8}" type="presParOf" srcId="{7FD74F99-4E1A-4699-8DC3-3559A9A5F330}" destId="{980A7EB3-F66B-4C22-B0D1-46F56650EFAD}" srcOrd="9" destOrd="0" presId="urn:microsoft.com/office/officeart/2005/8/layout/vProcess5"/>
    <dgm:cxn modelId="{3665BA90-45EA-4321-BD62-3A24B82C9D0A}" type="presParOf" srcId="{7FD74F99-4E1A-4699-8DC3-3559A9A5F330}" destId="{CAADFC3F-E528-4D8F-B364-5FF65435604F}" srcOrd="10" destOrd="0" presId="urn:microsoft.com/office/officeart/2005/8/layout/vProcess5"/>
    <dgm:cxn modelId="{50405678-0699-4F2A-A4E9-56706DDF8395}" type="presParOf" srcId="{7FD74F99-4E1A-4699-8DC3-3559A9A5F330}" destId="{71D810FD-159C-4DEC-A63A-E3C2CA8ED84C}" srcOrd="11" destOrd="0" presId="urn:microsoft.com/office/officeart/2005/8/layout/vProcess5"/>
    <dgm:cxn modelId="{D0250FF1-B029-4004-B9C1-0D384E796E22}" type="presParOf" srcId="{7FD74F99-4E1A-4699-8DC3-3559A9A5F330}" destId="{62516268-B8DF-4AB6-9A24-86B95351C598}" srcOrd="12" destOrd="0" presId="urn:microsoft.com/office/officeart/2005/8/layout/vProcess5"/>
    <dgm:cxn modelId="{237A5CB7-590B-4589-9F4B-924A9D4809A5}" type="presParOf" srcId="{7FD74F99-4E1A-4699-8DC3-3559A9A5F330}" destId="{6C0781E6-4365-4CCA-A568-E44E4F6E16AE}" srcOrd="13" destOrd="0" presId="urn:microsoft.com/office/officeart/2005/8/layout/vProcess5"/>
    <dgm:cxn modelId="{2090D892-936D-4D0C-9A40-06B7C26C4C67}" type="presParOf" srcId="{7FD74F99-4E1A-4699-8DC3-3559A9A5F330}" destId="{4AF7CD80-460B-4BBA-8039-A56A370DF6B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F7E82-D24F-4BE1-946A-5EF51A5AF4F0}">
      <dsp:nvSpPr>
        <dsp:cNvPr id="0" name=""/>
        <dsp:cNvSpPr/>
      </dsp:nvSpPr>
      <dsp:spPr>
        <a:xfrm>
          <a:off x="1474915" y="0"/>
          <a:ext cx="936369" cy="936369"/>
        </a:xfrm>
        <a:prstGeom prst="triangl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Scope</a:t>
          </a:r>
          <a:endParaRPr lang="en-US" sz="1000" kern="1200" dirty="0"/>
        </a:p>
      </dsp:txBody>
      <dsp:txXfrm>
        <a:off x="1709007" y="468185"/>
        <a:ext cx="468185" cy="468184"/>
      </dsp:txXfrm>
    </dsp:sp>
    <dsp:sp modelId="{C0DB75F5-A2E5-4F73-BDEC-E4E63D5551A4}">
      <dsp:nvSpPr>
        <dsp:cNvPr id="0" name=""/>
        <dsp:cNvSpPr/>
      </dsp:nvSpPr>
      <dsp:spPr>
        <a:xfrm>
          <a:off x="1006731" y="936369"/>
          <a:ext cx="936369" cy="936369"/>
        </a:xfrm>
        <a:prstGeom prst="triangl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Time</a:t>
          </a:r>
          <a:endParaRPr lang="en-US" sz="1000" kern="1200" dirty="0"/>
        </a:p>
      </dsp:txBody>
      <dsp:txXfrm>
        <a:off x="1240823" y="1404554"/>
        <a:ext cx="468185" cy="468184"/>
      </dsp:txXfrm>
    </dsp:sp>
    <dsp:sp modelId="{4804BACE-62AA-4DA6-9D4F-5C198A1D933A}">
      <dsp:nvSpPr>
        <dsp:cNvPr id="0" name=""/>
        <dsp:cNvSpPr/>
      </dsp:nvSpPr>
      <dsp:spPr>
        <a:xfrm rot="10800000">
          <a:off x="1474915" y="936369"/>
          <a:ext cx="936369" cy="936369"/>
        </a:xfrm>
        <a:prstGeom prst="triangl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Quality</a:t>
          </a:r>
          <a:endParaRPr lang="en-US" sz="1000" kern="1200" dirty="0"/>
        </a:p>
      </dsp:txBody>
      <dsp:txXfrm rot="10800000">
        <a:off x="1709007" y="936369"/>
        <a:ext cx="468185" cy="468184"/>
      </dsp:txXfrm>
    </dsp:sp>
    <dsp:sp modelId="{FFAE2D38-3225-43A5-9DB8-627D80F56CFB}">
      <dsp:nvSpPr>
        <dsp:cNvPr id="0" name=""/>
        <dsp:cNvSpPr/>
      </dsp:nvSpPr>
      <dsp:spPr>
        <a:xfrm>
          <a:off x="1943100" y="936369"/>
          <a:ext cx="936369" cy="936369"/>
        </a:xfrm>
        <a:prstGeom prst="triangl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Cost</a:t>
          </a:r>
          <a:endParaRPr lang="en-US" sz="1000" kern="1200" dirty="0"/>
        </a:p>
      </dsp:txBody>
      <dsp:txXfrm>
        <a:off x="2177192" y="1404554"/>
        <a:ext cx="468185" cy="468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D12A4-9877-4E04-9D3F-49214889249A}">
      <dsp:nvSpPr>
        <dsp:cNvPr id="0" name=""/>
        <dsp:cNvSpPr/>
      </dsp:nvSpPr>
      <dsp:spPr>
        <a:xfrm>
          <a:off x="738079" y="109757"/>
          <a:ext cx="619337" cy="6193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Good</a:t>
          </a:r>
          <a:endParaRPr lang="en-US" sz="1000" kern="1200" dirty="0"/>
        </a:p>
      </dsp:txBody>
      <dsp:txXfrm>
        <a:off x="828779" y="200455"/>
        <a:ext cx="437937" cy="437932"/>
      </dsp:txXfrm>
    </dsp:sp>
    <dsp:sp modelId="{5FB6F03A-4819-4274-A62B-B4FEABEE0993}">
      <dsp:nvSpPr>
        <dsp:cNvPr id="0" name=""/>
        <dsp:cNvSpPr/>
      </dsp:nvSpPr>
      <dsp:spPr>
        <a:xfrm>
          <a:off x="495762" y="344702"/>
          <a:ext cx="619337" cy="6193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</a:t>
          </a:r>
          <a:r>
            <a:rPr lang="en-US" sz="1000" b="1" kern="1200" dirty="0" smtClean="0"/>
            <a:t>e</a:t>
          </a:r>
          <a:r>
            <a:rPr lang="en-US" sz="1000" kern="1200" dirty="0" smtClean="0"/>
            <a:t>ap</a:t>
          </a:r>
          <a:endParaRPr lang="en-US" sz="1000" kern="1200" dirty="0"/>
        </a:p>
      </dsp:txBody>
      <dsp:txXfrm>
        <a:off x="586462" y="435400"/>
        <a:ext cx="437937" cy="437932"/>
      </dsp:txXfrm>
    </dsp:sp>
    <dsp:sp modelId="{6685AEDB-13DF-467D-ABF4-3FACE061C9FF}">
      <dsp:nvSpPr>
        <dsp:cNvPr id="0" name=""/>
        <dsp:cNvSpPr/>
      </dsp:nvSpPr>
      <dsp:spPr>
        <a:xfrm>
          <a:off x="980394" y="347313"/>
          <a:ext cx="619337" cy="6193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Fast</a:t>
          </a:r>
          <a:endParaRPr lang="en-US" sz="1000" kern="1200" dirty="0"/>
        </a:p>
      </dsp:txBody>
      <dsp:txXfrm>
        <a:off x="1071094" y="438011"/>
        <a:ext cx="437937" cy="437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97CFA-A850-40F9-8A93-74497692A428}">
      <dsp:nvSpPr>
        <dsp:cNvPr id="0" name=""/>
        <dsp:cNvSpPr/>
      </dsp:nvSpPr>
      <dsp:spPr>
        <a:xfrm>
          <a:off x="0" y="0"/>
          <a:ext cx="4565905" cy="58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Sponsored Research Agreement</a:t>
          </a:r>
          <a:endParaRPr lang="en-US" sz="2200" kern="1200" dirty="0"/>
        </a:p>
      </dsp:txBody>
      <dsp:txXfrm>
        <a:off x="16992" y="16992"/>
        <a:ext cx="3871991" cy="546174"/>
      </dsp:txXfrm>
    </dsp:sp>
    <dsp:sp modelId="{7064C0BD-AC0D-4629-80A6-7953F8FB930C}">
      <dsp:nvSpPr>
        <dsp:cNvPr id="0" name=""/>
        <dsp:cNvSpPr/>
      </dsp:nvSpPr>
      <dsp:spPr>
        <a:xfrm>
          <a:off x="340960" y="660735"/>
          <a:ext cx="4565905" cy="580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Invention/Disclosure</a:t>
          </a:r>
          <a:endParaRPr lang="en-US" sz="2200" kern="1200" dirty="0"/>
        </a:p>
      </dsp:txBody>
      <dsp:txXfrm>
        <a:off x="357952" y="677727"/>
        <a:ext cx="3813857" cy="546174"/>
      </dsp:txXfrm>
    </dsp:sp>
    <dsp:sp modelId="{9C25331A-6134-400E-94F0-EE15BA6F6BE4}">
      <dsp:nvSpPr>
        <dsp:cNvPr id="0" name=""/>
        <dsp:cNvSpPr/>
      </dsp:nvSpPr>
      <dsp:spPr>
        <a:xfrm>
          <a:off x="681920" y="1321471"/>
          <a:ext cx="4565905" cy="580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IP Assessment</a:t>
          </a:r>
          <a:endParaRPr lang="en-US" sz="2200" kern="1200" dirty="0"/>
        </a:p>
      </dsp:txBody>
      <dsp:txXfrm>
        <a:off x="698912" y="1338463"/>
        <a:ext cx="3813857" cy="546174"/>
      </dsp:txXfrm>
    </dsp:sp>
    <dsp:sp modelId="{9DD3AEE5-E695-4869-ABCC-61CAFAA9CDF7}">
      <dsp:nvSpPr>
        <dsp:cNvPr id="0" name=""/>
        <dsp:cNvSpPr/>
      </dsp:nvSpPr>
      <dsp:spPr>
        <a:xfrm>
          <a:off x="1022881" y="1982207"/>
          <a:ext cx="4565905" cy="580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Protection</a:t>
          </a:r>
          <a:endParaRPr lang="en-US" sz="2200" kern="1200" dirty="0"/>
        </a:p>
      </dsp:txBody>
      <dsp:txXfrm>
        <a:off x="1039873" y="1999199"/>
        <a:ext cx="3813857" cy="546174"/>
      </dsp:txXfrm>
    </dsp:sp>
    <dsp:sp modelId="{56A8ECDC-BB05-47D5-BF95-F89161E6B009}">
      <dsp:nvSpPr>
        <dsp:cNvPr id="0" name=""/>
        <dsp:cNvSpPr/>
      </dsp:nvSpPr>
      <dsp:spPr>
        <a:xfrm>
          <a:off x="1363841" y="2642943"/>
          <a:ext cx="4565905" cy="580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Commercialization</a:t>
          </a:r>
          <a:endParaRPr lang="en-US" sz="2200" kern="1200" dirty="0"/>
        </a:p>
      </dsp:txBody>
      <dsp:txXfrm>
        <a:off x="1380833" y="2659935"/>
        <a:ext cx="3813857" cy="546174"/>
      </dsp:txXfrm>
    </dsp:sp>
    <dsp:sp modelId="{E178A2AF-0776-4E2A-9A6D-060CB28AB645}">
      <dsp:nvSpPr>
        <dsp:cNvPr id="0" name=""/>
        <dsp:cNvSpPr/>
      </dsp:nvSpPr>
      <dsp:spPr>
        <a:xfrm>
          <a:off x="4188802" y="423837"/>
          <a:ext cx="377102" cy="3771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73650" y="423837"/>
        <a:ext cx="207406" cy="283769"/>
      </dsp:txXfrm>
    </dsp:sp>
    <dsp:sp modelId="{78FA665C-4260-426F-9C15-3DBF97C56372}">
      <dsp:nvSpPr>
        <dsp:cNvPr id="0" name=""/>
        <dsp:cNvSpPr/>
      </dsp:nvSpPr>
      <dsp:spPr>
        <a:xfrm>
          <a:off x="4529762" y="1084573"/>
          <a:ext cx="377102" cy="3771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614610" y="1084573"/>
        <a:ext cx="207406" cy="283769"/>
      </dsp:txXfrm>
    </dsp:sp>
    <dsp:sp modelId="{32A1B10F-7C9D-4104-8C47-B997BB477D12}">
      <dsp:nvSpPr>
        <dsp:cNvPr id="0" name=""/>
        <dsp:cNvSpPr/>
      </dsp:nvSpPr>
      <dsp:spPr>
        <a:xfrm>
          <a:off x="4870723" y="1735640"/>
          <a:ext cx="377102" cy="3771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55571" y="1735640"/>
        <a:ext cx="207406" cy="283769"/>
      </dsp:txXfrm>
    </dsp:sp>
    <dsp:sp modelId="{980A7EB3-F66B-4C22-B0D1-46F56650EFAD}">
      <dsp:nvSpPr>
        <dsp:cNvPr id="0" name=""/>
        <dsp:cNvSpPr/>
      </dsp:nvSpPr>
      <dsp:spPr>
        <a:xfrm>
          <a:off x="5211683" y="2402822"/>
          <a:ext cx="377102" cy="3771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296531" y="2402822"/>
        <a:ext cx="207406" cy="283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200"/>
            </a:lvl1pPr>
          </a:lstStyle>
          <a:p>
            <a:fld id="{0F925828-C5CA-40D8-92C2-5558221B7423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69"/>
            <a:ext cx="3011699" cy="461804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200"/>
            </a:lvl1pPr>
          </a:lstStyle>
          <a:p>
            <a:fld id="{21EF71AA-B5EC-4F7A-9990-12AB9DE5C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54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4"/>
          </a:xfrm>
          <a:prstGeom prst="rect">
            <a:avLst/>
          </a:prstGeom>
        </p:spPr>
        <p:txBody>
          <a:bodyPr vert="horz" lIns="91197" tIns="45597" rIns="91197" bIns="455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4"/>
          </a:xfrm>
          <a:prstGeom prst="rect">
            <a:avLst/>
          </a:prstGeom>
        </p:spPr>
        <p:txBody>
          <a:bodyPr vert="horz" lIns="91197" tIns="45597" rIns="91197" bIns="45597" rtlCol="0"/>
          <a:lstStyle>
            <a:lvl1pPr algn="r">
              <a:defRPr sz="1200"/>
            </a:lvl1pPr>
          </a:lstStyle>
          <a:p>
            <a:fld id="{B584F3D2-D40F-46E1-BDAB-75DDC383DED5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59500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97" tIns="45597" rIns="91197" bIns="455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4387852"/>
            <a:ext cx="5559426" cy="4156075"/>
          </a:xfrm>
          <a:prstGeom prst="rect">
            <a:avLst/>
          </a:prstGeom>
        </p:spPr>
        <p:txBody>
          <a:bodyPr vert="horz" lIns="91197" tIns="45597" rIns="91197" bIns="455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4"/>
          </a:xfrm>
          <a:prstGeom prst="rect">
            <a:avLst/>
          </a:prstGeom>
        </p:spPr>
        <p:txBody>
          <a:bodyPr vert="horz" lIns="91197" tIns="45597" rIns="91197" bIns="455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4"/>
          </a:xfrm>
          <a:prstGeom prst="rect">
            <a:avLst/>
          </a:prstGeom>
        </p:spPr>
        <p:txBody>
          <a:bodyPr vert="horz" lIns="91197" tIns="45597" rIns="91197" bIns="45597" rtlCol="0" anchor="b"/>
          <a:lstStyle>
            <a:lvl1pPr algn="r">
              <a:defRPr sz="1200"/>
            </a:lvl1pPr>
          </a:lstStyle>
          <a:p>
            <a:fld id="{DEDDB634-3E65-45C0-9CC0-41D240B728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3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Needs or Consumer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B634-3E65-45C0-9CC0-41D240B728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3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8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4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1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1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9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8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8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83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4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3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9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8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7FC8DA2-D759-4A07-AD2E-027FB3FBF6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10/8/2018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1122D7-6DD0-40B6-A1E5-F71E35C779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969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4E69FB9-098A-CC4C-BB3D-38C151502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124ADEA5-13B6-F74C-82F3-C2F27525F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PTemplat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3391" cy="51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tiff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-state.edu/research/leadership/preawar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-state.edu/research/faculty/proposal/budget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-state.edu/ksurf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7886700" cy="3569109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 algn="ctr">
              <a:buNone/>
            </a:pPr>
            <a:r>
              <a:rPr lang="en-US" sz="4400" dirty="0" smtClean="0">
                <a:latin typeface="Calibri" panose="020F0502020204030204" pitchFamily="34" charset="0"/>
              </a:rPr>
              <a:t>Working with Industry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Executive Summary</a:t>
            </a:r>
            <a:endParaRPr lang="en-US" sz="36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4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				</a:t>
            </a:r>
            <a:r>
              <a:rPr lang="en-US" sz="2000" dirty="0">
                <a:latin typeface="Calibri" panose="020F0502020204030204" pitchFamily="34" charset="0"/>
              </a:rPr>
              <a:t>Paul Lowe </a:t>
            </a:r>
            <a:r>
              <a:rPr lang="en-US" sz="2000" dirty="0" smtClean="0">
                <a:latin typeface="Calibri" panose="020F0502020204030204" pitchFamily="34" charset="0"/>
              </a:rPr>
              <a:t>– Office of </a:t>
            </a:r>
            <a:r>
              <a:rPr lang="en-US" sz="2000" dirty="0" err="1" smtClean="0">
                <a:latin typeface="Calibri" panose="020F0502020204030204" pitchFamily="34" charset="0"/>
              </a:rPr>
              <a:t>PreAward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Services </a:t>
            </a:r>
            <a:r>
              <a:rPr lang="en-US" sz="2000" dirty="0" smtClean="0">
                <a:latin typeface="Calibri" panose="020F0502020204030204" pitchFamily="34" charset="0"/>
              </a:rPr>
              <a:t>					Chris Brandt – K-State Research Foundation</a:t>
            </a:r>
          </a:p>
          <a:p>
            <a:pPr marL="0" indent="0" algn="r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October 10, </a:t>
            </a:r>
            <a:r>
              <a:rPr lang="en-US" sz="2000" dirty="0" smtClean="0">
                <a:latin typeface="Calibri" panose="020F0502020204030204" pitchFamily="34" charset="0"/>
              </a:rPr>
              <a:t>2018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67813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prstClr val="white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Understanding Our Cultural </a:t>
            </a:r>
            <a:r>
              <a:rPr lang="en-US" altLang="en-US" sz="1800" dirty="0" err="1">
                <a:solidFill>
                  <a:prstClr val="white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Differen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83" y="788988"/>
            <a:ext cx="477943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541" y="634181"/>
            <a:ext cx="5634917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2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67813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Match.</a:t>
            </a:r>
            <a:r>
              <a:rPr lang="en-US" sz="1800" strike="sngStrike" dirty="0" err="1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com</a:t>
            </a:r>
            <a:r>
              <a:rPr lang="en-US" sz="1800" dirty="0" err="1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edu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801406"/>
            <a:ext cx="3886200" cy="2406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Institutional Perspective…</a:t>
            </a:r>
            <a:endParaRPr lang="en-US" sz="1600" dirty="0"/>
          </a:p>
          <a:p>
            <a:r>
              <a:rPr lang="en-US" sz="1600" dirty="0" smtClean="0"/>
              <a:t>Leverage personnel, institutional and business networks to find contacts</a:t>
            </a:r>
          </a:p>
          <a:p>
            <a:r>
              <a:rPr lang="en-US" sz="1600" dirty="0" smtClean="0"/>
              <a:t>Market your expertise in various media as well as publishing and being active at conferences</a:t>
            </a:r>
          </a:p>
          <a:p>
            <a:r>
              <a:rPr lang="en-US" sz="1600" dirty="0" smtClean="0"/>
              <a:t>Make yourself easy to find</a:t>
            </a:r>
          </a:p>
          <a:p>
            <a:pPr lvl="1"/>
            <a:r>
              <a:rPr lang="en-US" sz="1300" dirty="0" smtClean="0"/>
              <a:t>Websites, Podcasts, Social Media (Facebook, Twitter, LinkedIn)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801406"/>
            <a:ext cx="3886200" cy="254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Industry Perspective</a:t>
            </a:r>
            <a:r>
              <a:rPr lang="en-US" sz="1600" dirty="0" smtClean="0"/>
              <a:t>….</a:t>
            </a:r>
          </a:p>
          <a:p>
            <a:pPr marL="0" indent="0">
              <a:buNone/>
            </a:pPr>
            <a:r>
              <a:rPr lang="en-US" sz="1600" dirty="0" smtClean="0"/>
              <a:t>Use multiple mechanisms for finding the right contact….</a:t>
            </a:r>
          </a:p>
          <a:p>
            <a:r>
              <a:rPr lang="en-US" sz="1600" dirty="0" smtClean="0"/>
              <a:t>Internet searches</a:t>
            </a:r>
          </a:p>
          <a:p>
            <a:r>
              <a:rPr lang="en-US" sz="1600" dirty="0" smtClean="0"/>
              <a:t>Networking</a:t>
            </a:r>
          </a:p>
          <a:p>
            <a:r>
              <a:rPr lang="en-US" sz="1600" dirty="0" smtClean="0"/>
              <a:t>Request for proposals</a:t>
            </a:r>
          </a:p>
          <a:p>
            <a:r>
              <a:rPr lang="en-US" sz="1600" dirty="0" smtClean="0"/>
              <a:t>Conference attendance</a:t>
            </a:r>
          </a:p>
          <a:p>
            <a:r>
              <a:rPr lang="en-US" sz="1600" dirty="0" smtClean="0"/>
              <a:t>External matchmaking services</a:t>
            </a:r>
            <a:endParaRPr lang="en-US" sz="1600" dirty="0"/>
          </a:p>
        </p:txBody>
      </p:sp>
      <p:sp>
        <p:nvSpPr>
          <p:cNvPr id="7" name="Explosion 2 6"/>
          <p:cNvSpPr/>
          <p:nvPr/>
        </p:nvSpPr>
        <p:spPr>
          <a:xfrm>
            <a:off x="4735768" y="3174032"/>
            <a:ext cx="1922404" cy="12388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/>
              <a:t>How can we innovate to beat our competition?</a:t>
            </a:r>
            <a:endParaRPr lang="en-US" sz="900" dirty="0"/>
          </a:p>
        </p:txBody>
      </p:sp>
      <p:sp>
        <p:nvSpPr>
          <p:cNvPr id="9" name="Explosion 2 8"/>
          <p:cNvSpPr/>
          <p:nvPr/>
        </p:nvSpPr>
        <p:spPr>
          <a:xfrm>
            <a:off x="7233358" y="3146324"/>
            <a:ext cx="1769808" cy="12388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How do I solve this immediate problem?</a:t>
            </a:r>
            <a:endParaRPr lang="en-US" sz="900" dirty="0"/>
          </a:p>
        </p:txBody>
      </p:sp>
      <p:sp>
        <p:nvSpPr>
          <p:cNvPr id="11" name="Explosion 2 10"/>
          <p:cNvSpPr/>
          <p:nvPr/>
        </p:nvSpPr>
        <p:spPr>
          <a:xfrm>
            <a:off x="304800" y="3110343"/>
            <a:ext cx="1730477" cy="13214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How can I find companies to fund my lab?</a:t>
            </a:r>
            <a:endParaRPr lang="en-US" sz="900" dirty="0"/>
          </a:p>
        </p:txBody>
      </p:sp>
      <p:sp>
        <p:nvSpPr>
          <p:cNvPr id="13" name="Explosion 2 12"/>
          <p:cNvSpPr/>
          <p:nvPr/>
        </p:nvSpPr>
        <p:spPr>
          <a:xfrm>
            <a:off x="2190135" y="3196711"/>
            <a:ext cx="1806679" cy="113809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How do I make a connection?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3044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6781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Develop an Engagement Profile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01406"/>
            <a:ext cx="4057650" cy="3630484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Research companies and industries</a:t>
            </a:r>
          </a:p>
          <a:p>
            <a:pPr lvl="1"/>
            <a:r>
              <a:rPr lang="en-US" sz="1700" dirty="0" smtClean="0"/>
              <a:t>Hoover’s and other corporate databases</a:t>
            </a:r>
          </a:p>
          <a:p>
            <a:pPr lvl="1"/>
            <a:r>
              <a:rPr lang="en-US" sz="1700" dirty="0" smtClean="0"/>
              <a:t>Job postings</a:t>
            </a:r>
          </a:p>
          <a:p>
            <a:pPr lvl="1"/>
            <a:r>
              <a:rPr lang="en-US" sz="1700" dirty="0" smtClean="0"/>
              <a:t>Press releases</a:t>
            </a:r>
          </a:p>
          <a:p>
            <a:pPr lvl="1"/>
            <a:r>
              <a:rPr lang="en-US" sz="1700" dirty="0" smtClean="0"/>
              <a:t>Web content/internet searches</a:t>
            </a:r>
          </a:p>
          <a:p>
            <a:pPr lvl="1"/>
            <a:r>
              <a:rPr lang="en-US" sz="1700" dirty="0" smtClean="0"/>
              <a:t>Government contract awards</a:t>
            </a:r>
          </a:p>
          <a:p>
            <a:pPr lvl="1"/>
            <a:r>
              <a:rPr lang="en-US" sz="1700" dirty="0" smtClean="0"/>
              <a:t>Conference publications</a:t>
            </a:r>
          </a:p>
          <a:p>
            <a:pPr lvl="1"/>
            <a:r>
              <a:rPr lang="en-US" sz="1700" dirty="0" smtClean="0"/>
              <a:t>Patent filings</a:t>
            </a:r>
          </a:p>
          <a:p>
            <a:r>
              <a:rPr lang="en-US" sz="2000" dirty="0" smtClean="0"/>
              <a:t>Develop a quad chart introducing your lab (i.e. graphical elevator speech) tailored to innovation needs identified during your discovery work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Content Placeholder 6" descr="Journey for Fair Trade: Fair Trade Survey in the UK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37" y="962065"/>
            <a:ext cx="3886200" cy="2854092"/>
          </a:xfrm>
        </p:spPr>
      </p:pic>
    </p:spTree>
    <p:extLst>
      <p:ext uri="{BB962C8B-B14F-4D97-AF65-F5344CB8AC3E}">
        <p14:creationId xmlns:p14="http://schemas.microsoft.com/office/powerpoint/2010/main" val="88139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7" y="96759"/>
            <a:ext cx="5907952" cy="308372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 Mary </a:t>
            </a:r>
            <a:r>
              <a:rPr lang="en-US" sz="1350" dirty="0" err="1"/>
              <a:t>Rezac</a:t>
            </a:r>
            <a:r>
              <a:rPr lang="en-US" sz="1200" dirty="0"/>
              <a:t>, </a:t>
            </a:r>
            <a:r>
              <a:rPr lang="en-US" sz="1050" dirty="0"/>
              <a:t>Chemical Engineering, Phillips 66 Professor of Sustainable Energy, rezac@ksu.edu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56229" y="571499"/>
            <a:ext cx="2965153" cy="108585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500" u="sng" dirty="0"/>
              <a:t>Academic / Industrial Experience</a:t>
            </a:r>
          </a:p>
          <a:p>
            <a:pPr marL="0" indent="0">
              <a:buNone/>
            </a:pPr>
            <a:r>
              <a:rPr lang="en-US" sz="3300" dirty="0"/>
              <a:t>BS              1987     Kansas State University     Chemical Engineering </a:t>
            </a:r>
          </a:p>
          <a:p>
            <a:pPr marL="0" indent="0">
              <a:buNone/>
            </a:pPr>
            <a:r>
              <a:rPr lang="en-US" sz="3300" dirty="0"/>
              <a:t>MS/PhD   1992/3  University of Texas 	       Chemical Engineering</a:t>
            </a:r>
          </a:p>
          <a:p>
            <a:pPr marL="86916" indent="-86916"/>
            <a:r>
              <a:rPr lang="en-US" sz="3300" dirty="0"/>
              <a:t>Research Engineer, Phillips Petroleum, Bartlesville, OK, 1987-90</a:t>
            </a:r>
          </a:p>
          <a:p>
            <a:pPr marL="86916" indent="-86916"/>
            <a:r>
              <a:rPr lang="en-US" sz="3300" dirty="0"/>
              <a:t>Assist &amp; </a:t>
            </a:r>
            <a:r>
              <a:rPr lang="en-US" sz="3300" dirty="0" err="1"/>
              <a:t>Assoc</a:t>
            </a:r>
            <a:r>
              <a:rPr lang="en-US" sz="3300" dirty="0"/>
              <a:t> Professor (with tenure), Chemical Engineering , Georgia Tech, 1994 – 2002</a:t>
            </a:r>
          </a:p>
          <a:p>
            <a:pPr marL="86916" indent="-86916"/>
            <a:r>
              <a:rPr lang="en-US" sz="3300" dirty="0"/>
              <a:t>Professor/Depart Head, Chemical Engineering, K-State, 2002-</a:t>
            </a:r>
          </a:p>
          <a:p>
            <a:pPr marL="86916" indent="-86916"/>
            <a:r>
              <a:rPr lang="en-US" sz="3300" dirty="0"/>
              <a:t>Director, Center for Sustainable Energy, K-State , 2007-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756228" y="1774652"/>
            <a:ext cx="2965154" cy="17663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Aft>
                <a:spcPts val="0"/>
              </a:spcAft>
              <a:buNone/>
            </a:pPr>
            <a:r>
              <a:rPr lang="en-US" sz="1125" u="sng" dirty="0">
                <a:solidFill>
                  <a:prstClr val="black"/>
                </a:solidFill>
                <a:latin typeface="Calibri"/>
              </a:rPr>
              <a:t>Selected Industrial </a:t>
            </a:r>
            <a:br>
              <a:rPr lang="en-US" sz="1125" u="sng" dirty="0">
                <a:solidFill>
                  <a:prstClr val="black"/>
                </a:solidFill>
                <a:latin typeface="Calibri"/>
              </a:rPr>
            </a:br>
            <a:r>
              <a:rPr lang="en-US" sz="1125" u="sng" dirty="0">
                <a:solidFill>
                  <a:prstClr val="black"/>
                </a:solidFill>
                <a:latin typeface="Calibri"/>
              </a:rPr>
              <a:t>Applications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756227" y="3605871"/>
            <a:ext cx="2965153" cy="13859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Aft>
                <a:spcPts val="0"/>
              </a:spcAft>
              <a:buNone/>
            </a:pPr>
            <a:r>
              <a:rPr lang="en-US" sz="1200" u="sng" dirty="0">
                <a:solidFill>
                  <a:prstClr val="black"/>
                </a:solidFill>
                <a:latin typeface="Calibri"/>
              </a:rPr>
              <a:t>Laboratory Capabilities </a:t>
            </a:r>
          </a:p>
          <a:p>
            <a:pPr marL="0" indent="0" defTabSz="685800" fontAlgn="auto">
              <a:spcAft>
                <a:spcPts val="0"/>
              </a:spcAft>
              <a:buNone/>
            </a:pPr>
            <a:r>
              <a:rPr lang="en-US" sz="1050" b="1" i="1" dirty="0">
                <a:solidFill>
                  <a:prstClr val="black"/>
                </a:solidFill>
                <a:latin typeface="Calibri"/>
              </a:rPr>
              <a:t>Analytical: 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GCs, HPLCs, GC-MS with CDS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Pyroprobe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, Karl Fisher, CHNS analysis, IKA Calorimeter</a:t>
            </a:r>
          </a:p>
          <a:p>
            <a:pPr marL="0" indent="0" defTabSz="685800" fontAlgn="auto">
              <a:spcAft>
                <a:spcPts val="0"/>
              </a:spcAft>
              <a:buNone/>
            </a:pPr>
            <a:r>
              <a:rPr lang="en-US" sz="1050" b="1" i="1" dirty="0">
                <a:solidFill>
                  <a:prstClr val="black"/>
                </a:solidFill>
                <a:latin typeface="Calibri"/>
              </a:rPr>
              <a:t>Reactors: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	Bench to small pilot scale Parr systems (6); Packed Bed systems (multiple), CSTRs (multiple)</a:t>
            </a:r>
          </a:p>
          <a:p>
            <a:pPr marL="0" indent="0" defTabSz="685800" fontAlgn="auto">
              <a:spcAft>
                <a:spcPts val="0"/>
              </a:spcAft>
              <a:buNone/>
            </a:pPr>
            <a:r>
              <a:rPr lang="en-US" sz="1050" b="1" i="1" dirty="0">
                <a:solidFill>
                  <a:prstClr val="black"/>
                </a:solidFill>
                <a:latin typeface="Calibri"/>
              </a:rPr>
              <a:t>Membrane Characterization:</a:t>
            </a:r>
            <a:r>
              <a:rPr lang="en-US" sz="1050" i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Constant Pressure-Variable Volume Systems (8), Constant Volume Variable Pressure Systems (6).  Pressures to 20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atm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,  Temperature to 300 °C</a:t>
            </a:r>
          </a:p>
          <a:p>
            <a:pPr marL="0" indent="0" defTabSz="685800" fontAlgn="auto">
              <a:spcAft>
                <a:spcPts val="0"/>
              </a:spcAft>
              <a:buNone/>
            </a:pPr>
            <a:r>
              <a:rPr lang="en-US" sz="1050" b="1" i="1" dirty="0">
                <a:solidFill>
                  <a:prstClr val="black"/>
                </a:solidFill>
                <a:latin typeface="Calibri"/>
              </a:rPr>
              <a:t>Materials Characterization</a:t>
            </a:r>
            <a:r>
              <a:rPr lang="en-US" sz="1050" i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Density Gradient Column; Gas Sorption, Vapor Sorption, BET surface area, WAXD</a:t>
            </a:r>
          </a:p>
        </p:txBody>
      </p:sp>
      <p:pic>
        <p:nvPicPr>
          <p:cNvPr id="1026" name="Picture 2" descr="File:Phillips66-Logo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608" y="4038534"/>
            <a:ext cx="541298" cy="5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ezac\Downloads\nsf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755" y="4048511"/>
            <a:ext cx="579995" cy="5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SD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608" y="4680850"/>
            <a:ext cx="488780" cy="3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nwacc.edu/image/image_gallery?uuid=2c51f256-1a64-48c1-8b70-ee8343a25966&amp;groupId=135933&amp;t=1366227348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997" y="4370717"/>
            <a:ext cx="1073092" cy="2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desustainablechem.org/Resources/Pictures/CMS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377" y="4626944"/>
            <a:ext cx="610751" cy="4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4842328" y="556787"/>
            <a:ext cx="2965154" cy="33746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Aft>
                <a:spcPts val="0"/>
              </a:spcAft>
              <a:buNone/>
            </a:pPr>
            <a:r>
              <a:rPr lang="en-US" sz="1425" u="sng" dirty="0">
                <a:solidFill>
                  <a:prstClr val="black"/>
                </a:solidFill>
                <a:latin typeface="Calibri"/>
              </a:rPr>
              <a:t>Research Interests</a:t>
            </a:r>
          </a:p>
          <a:p>
            <a:pPr marL="84535" indent="-84535" defTabSz="685800" fontAlgn="auto">
              <a:spcAft>
                <a:spcPts val="0"/>
              </a:spcAft>
            </a:pPr>
            <a:r>
              <a:rPr lang="en-US" sz="1125" dirty="0">
                <a:solidFill>
                  <a:prstClr val="black"/>
                </a:solidFill>
                <a:latin typeface="Calibri"/>
              </a:rPr>
              <a:t>Polymeric Membranes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for Gas and Liquid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Separation with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enhanced chemical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and thermal stability</a:t>
            </a:r>
          </a:p>
          <a:p>
            <a:pPr marL="342900" lvl="1" indent="0" defTabSz="685800" fontAlgn="auto">
              <a:spcAft>
                <a:spcPts val="0"/>
              </a:spcAft>
              <a:buNone/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342900" lvl="1" indent="0" defTabSz="685800" fontAlgn="auto">
              <a:spcAft>
                <a:spcPts val="0"/>
              </a:spcAft>
              <a:buNone/>
            </a:pPr>
            <a:endParaRPr lang="en-US" sz="450" dirty="0">
              <a:solidFill>
                <a:prstClr val="black"/>
              </a:solidFill>
              <a:latin typeface="Calibri"/>
            </a:endParaRPr>
          </a:p>
          <a:p>
            <a:pPr marL="342900" lvl="1" indent="0" defTabSz="685800" fontAlgn="auto">
              <a:spcAft>
                <a:spcPts val="0"/>
              </a:spcAft>
              <a:buNone/>
            </a:pPr>
            <a:endParaRPr lang="en-US" sz="450" dirty="0">
              <a:solidFill>
                <a:prstClr val="black"/>
              </a:solidFill>
              <a:latin typeface="Calibri"/>
            </a:endParaRPr>
          </a:p>
          <a:p>
            <a:pPr marL="342900" lvl="1" indent="0" defTabSz="685800" fontAlgn="auto">
              <a:spcAft>
                <a:spcPts val="0"/>
              </a:spcAft>
              <a:buNone/>
            </a:pPr>
            <a:endParaRPr lang="en-US" sz="450" dirty="0">
              <a:solidFill>
                <a:prstClr val="black"/>
              </a:solidFill>
              <a:latin typeface="Calibri"/>
            </a:endParaRPr>
          </a:p>
          <a:p>
            <a:pPr marL="342900" lvl="1" indent="0" defTabSz="685800" fontAlgn="auto">
              <a:spcAft>
                <a:spcPts val="0"/>
              </a:spcAft>
              <a:buNone/>
            </a:pPr>
            <a:endParaRPr lang="en-US" sz="450" dirty="0">
              <a:solidFill>
                <a:prstClr val="black"/>
              </a:solidFill>
              <a:latin typeface="Calibri"/>
            </a:endParaRPr>
          </a:p>
          <a:p>
            <a:pPr marL="0" indent="0" defTabSz="685800" fontAlgn="auto">
              <a:spcAft>
                <a:spcPts val="0"/>
              </a:spcAft>
              <a:buNone/>
            </a:pPr>
            <a:r>
              <a:rPr lang="en-US" sz="1125" dirty="0">
                <a:solidFill>
                  <a:prstClr val="black"/>
                </a:solidFill>
                <a:latin typeface="Calibri"/>
              </a:rPr>
              <a:t>Design of Membrane Contactors for:</a:t>
            </a:r>
          </a:p>
          <a:p>
            <a:pPr marL="84535" indent="-84535" defTabSz="685800" fontAlgn="auto">
              <a:spcAft>
                <a:spcPts val="0"/>
              </a:spcAft>
            </a:pPr>
            <a:r>
              <a:rPr lang="en-US" sz="1125" dirty="0">
                <a:solidFill>
                  <a:prstClr val="black"/>
                </a:solidFill>
                <a:latin typeface="Calibri"/>
              </a:rPr>
              <a:t>Selective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Removal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of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Reaction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Product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to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shift </a:t>
            </a:r>
            <a:br>
              <a:rPr lang="en-US" sz="1125" dirty="0">
                <a:solidFill>
                  <a:prstClr val="black"/>
                </a:solidFill>
                <a:latin typeface="Calibri"/>
              </a:rPr>
            </a:br>
            <a:r>
              <a:rPr lang="en-US" sz="1125" dirty="0">
                <a:solidFill>
                  <a:prstClr val="black"/>
                </a:solidFill>
                <a:latin typeface="Calibri"/>
              </a:rPr>
              <a:t>equilibrium</a:t>
            </a:r>
          </a:p>
          <a:p>
            <a:pPr marL="342900" lvl="1" indent="0" defTabSz="685800" fontAlgn="auto">
              <a:spcAft>
                <a:spcPts val="0"/>
              </a:spcAft>
              <a:buNone/>
            </a:pPr>
            <a:endParaRPr lang="en-US" sz="2250" dirty="0">
              <a:solidFill>
                <a:prstClr val="black"/>
              </a:solidFill>
              <a:latin typeface="Calibri"/>
            </a:endParaRPr>
          </a:p>
          <a:p>
            <a:pPr marL="84535" indent="-84535" defTabSz="685800" fontAlgn="auto"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Selective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addition of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reactant to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simplify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process or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promote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product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selectivity </a:t>
            </a:r>
            <a:endParaRPr lang="en-US" sz="112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7" name="Picture 13" descr="http://www.enjoymargarineeveryday.com/sites/files/styles/large/public/markets/england/articles/margarine-no-trans-fats-fda.jpg?itok=nLVIEgs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0801" y="2568523"/>
            <a:ext cx="744791" cy="8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00" y="1783448"/>
            <a:ext cx="2083382" cy="111615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4206" y="4062298"/>
            <a:ext cx="1279517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125" u="sng" dirty="0">
                <a:solidFill>
                  <a:prstClr val="black"/>
                </a:solidFill>
                <a:latin typeface="Calibri"/>
                <a:ea typeface="+mn-ea"/>
              </a:rPr>
              <a:t>Research Sponsors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56228" y="405131"/>
            <a:ext cx="6004682" cy="0"/>
          </a:xfrm>
          <a:prstGeom prst="line">
            <a:avLst/>
          </a:prstGeom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250" y="2270647"/>
            <a:ext cx="1683111" cy="125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"/>
          <a:stretch/>
        </p:blipFill>
        <p:spPr bwMode="auto">
          <a:xfrm>
            <a:off x="5565281" y="2971191"/>
            <a:ext cx="2242200" cy="8224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2308" y="1834675"/>
            <a:ext cx="1409072" cy="59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20"/>
          <a:stretch/>
        </p:blipFill>
        <p:spPr bwMode="auto">
          <a:xfrm>
            <a:off x="6363883" y="577904"/>
            <a:ext cx="1369840" cy="9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rezac\ksu\adminsitrative\photos\headshot croppe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601" y="0"/>
            <a:ext cx="662648" cy="8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82561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You’ve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identified a possible </a:t>
            </a:r>
            <a:r>
              <a:rPr 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connection – Do Your Homework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7886700" cy="358385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Spend time learning about the industry partner’s strategic objectives (review past and current partnering experiences mentioned on websites)</a:t>
            </a:r>
          </a:p>
          <a:p>
            <a:pPr lvl="1"/>
            <a:r>
              <a:rPr lang="en-US" sz="1500" dirty="0" smtClean="0"/>
              <a:t>Note: these may not be easy to find. Look for publicly available presentations, quarterly reports, other U-I partnerships, company owned patent applications, </a:t>
            </a:r>
            <a:r>
              <a:rPr lang="en-US" sz="1500" dirty="0" err="1" smtClean="0"/>
              <a:t>etc</a:t>
            </a:r>
            <a:r>
              <a:rPr lang="en-US" sz="1500" dirty="0" smtClean="0"/>
              <a:t>)</a:t>
            </a:r>
          </a:p>
          <a:p>
            <a:r>
              <a:rPr lang="en-US" sz="1800" dirty="0" smtClean="0"/>
              <a:t>Determine if anyone else is publishing (or patenting) in the area of research important to the company</a:t>
            </a:r>
          </a:p>
          <a:p>
            <a:pPr lvl="1"/>
            <a:r>
              <a:rPr lang="en-US" sz="1500" dirty="0" smtClean="0"/>
              <a:t>KSURF for patent data;  </a:t>
            </a:r>
            <a:r>
              <a:rPr lang="en-US" sz="1500" dirty="0" err="1" smtClean="0"/>
              <a:t>PreAward</a:t>
            </a:r>
            <a:r>
              <a:rPr lang="en-US" sz="1500" dirty="0" smtClean="0"/>
              <a:t> Services for company funding activities</a:t>
            </a:r>
          </a:p>
          <a:p>
            <a:r>
              <a:rPr lang="en-US" sz="1800" dirty="0" smtClean="0"/>
              <a:t>Identify matches between your strengths/company’s objectives</a:t>
            </a:r>
          </a:p>
          <a:p>
            <a:r>
              <a:rPr lang="en-US" sz="1800" dirty="0" smtClean="0"/>
              <a:t>In early relationships, narrow your focus and be specific to match (i.e. rifle vs. shotgun approach)</a:t>
            </a:r>
          </a:p>
          <a:p>
            <a:r>
              <a:rPr lang="en-US" sz="1800" dirty="0" smtClean="0"/>
              <a:t>Customize your quad chart to focus on company’s needs and objectives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354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04684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</a:t>
            </a:r>
            <a:r>
              <a:rPr lang="en-US" alt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Relationship Turn </a:t>
            </a:r>
            <a:r>
              <a:rPr lang="en-US" altLang="en-US" sz="1800" dirty="0" err="1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Ons</a:t>
            </a:r>
            <a:r>
              <a:rPr lang="en-US" alt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 and Turn Offs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pic>
        <p:nvPicPr>
          <p:cNvPr id="6" name="Content Placeholder 5" descr="Capturing and Keeping Kids’ Attention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6" y="1377638"/>
            <a:ext cx="3088413" cy="2168525"/>
          </a:xfrm>
        </p:spPr>
      </p:pic>
      <p:sp>
        <p:nvSpPr>
          <p:cNvPr id="8" name="TextBox 7"/>
          <p:cNvSpPr txBox="1"/>
          <p:nvPr/>
        </p:nvSpPr>
        <p:spPr>
          <a:xfrm>
            <a:off x="966019" y="3546163"/>
            <a:ext cx="24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“Tech-</a:t>
            </a:r>
            <a:r>
              <a:rPr lang="en-US" dirty="0" err="1" smtClean="0"/>
              <a:t>splainer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2173421" y="714163"/>
            <a:ext cx="1474838" cy="11293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 descr="Are Steam Mops Worth the Extra &lt;strong&gt;Money&lt;/strong&gt;? | &quot;Deal&quot;icious Mom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75" y="931581"/>
            <a:ext cx="786396" cy="673155"/>
          </a:xfrm>
        </p:spPr>
      </p:pic>
      <p:sp>
        <p:nvSpPr>
          <p:cNvPr id="12" name="TextBox 11"/>
          <p:cNvSpPr txBox="1"/>
          <p:nvPr/>
        </p:nvSpPr>
        <p:spPr>
          <a:xfrm>
            <a:off x="4395019" y="714163"/>
            <a:ext cx="40189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“We have a lot of smart people and world class equipment”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(So does every other university)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“I’m famous”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(Industry desires fresh ideas, i.e. just received tenure – new ideas, new energy, more flexibility)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“Just give us a million dollars over 10 years and we will solve your problems”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(Transactional vs. strategic)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“First, tell us all your problems”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(Company problems are trade secrets)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“Let me tell you how to manage your IP portfolio”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(Universities are not experts in company’s marketplace)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275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620"/>
            <a:ext cx="7886700" cy="589936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Relationship Turn </a:t>
            </a:r>
            <a:r>
              <a:rPr lang="en-US" altLang="en-US" sz="1800" dirty="0" err="1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Ons</a:t>
            </a: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 and Turn Off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pic>
        <p:nvPicPr>
          <p:cNvPr id="6" name="Content Placeholder 5" descr="El progreso lógico de la “acomodación pública ..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9" y="1150374"/>
            <a:ext cx="3075449" cy="230658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862781"/>
            <a:ext cx="3886200" cy="3465871"/>
          </a:xfrm>
        </p:spPr>
        <p:txBody>
          <a:bodyPr/>
          <a:lstStyle/>
          <a:p>
            <a:r>
              <a:rPr lang="en-US" dirty="0" smtClean="0"/>
              <a:t>Background IP can be a bit of a turn off</a:t>
            </a:r>
          </a:p>
          <a:p>
            <a:r>
              <a:rPr lang="en-US" dirty="0" smtClean="0"/>
              <a:t>Cautionary tale: Beware of filing a provisional patent right after meeting with an industrial partner, whether an NDA is in place or not</a:t>
            </a:r>
          </a:p>
          <a:p>
            <a:r>
              <a:rPr lang="en-US" dirty="0" smtClean="0"/>
              <a:t>Most companies have little to no interest in IP if they feel they can be “held for ransom”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9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619"/>
            <a:ext cx="7886700" cy="567813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Understanding Our Cultural Differences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774291"/>
            <a:ext cx="3886200" cy="356911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Be confident, but honest about your capabilities (don’t over sell it – “under promise, over deliver”</a:t>
            </a:r>
          </a:p>
          <a:p>
            <a:pPr marL="342900" lvl="1" indent="0">
              <a:buNone/>
            </a:pPr>
            <a:r>
              <a:rPr lang="en-US" sz="1500" dirty="0" smtClean="0"/>
              <a:t>(Companies are not technically intimidated)</a:t>
            </a:r>
          </a:p>
          <a:p>
            <a:r>
              <a:rPr lang="en-US" sz="1800" dirty="0" smtClean="0"/>
              <a:t>Understand and leverage your real strengths, using benchmarking if possible</a:t>
            </a:r>
          </a:p>
          <a:p>
            <a:pPr marL="342900" lvl="1" indent="0">
              <a:buNone/>
            </a:pPr>
            <a:r>
              <a:rPr lang="en-US" sz="1500" dirty="0" smtClean="0"/>
              <a:t>(ID what sets you apart from others – 100’s working on batteries, why are you different?))</a:t>
            </a:r>
          </a:p>
          <a:p>
            <a:r>
              <a:rPr lang="en-US" sz="1800" dirty="0" smtClean="0"/>
              <a:t>Understand the timeline and fiscal year constraints of the company you are working with (annual budget approval vs. 3-4 </a:t>
            </a:r>
            <a:r>
              <a:rPr lang="en-US" sz="1800" dirty="0" err="1" smtClean="0"/>
              <a:t>yr</a:t>
            </a:r>
            <a:r>
              <a:rPr lang="en-US" sz="1800" dirty="0" smtClean="0"/>
              <a:t> graduate student career)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43626"/>
            <a:ext cx="3664139" cy="2541129"/>
          </a:xfrm>
        </p:spPr>
      </p:pic>
    </p:spTree>
    <p:extLst>
      <p:ext uri="{BB962C8B-B14F-4D97-AF65-F5344CB8AC3E}">
        <p14:creationId xmlns:p14="http://schemas.microsoft.com/office/powerpoint/2010/main" val="3810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16"/>
            <a:ext cx="7886700" cy="516194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</a:t>
            </a:r>
            <a:r>
              <a:rPr lang="en-US" alt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Ingredients for a successful partnership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8314093"/>
              </p:ext>
            </p:extLst>
          </p:nvPr>
        </p:nvGraphicFramePr>
        <p:xfrm>
          <a:off x="628650" y="752476"/>
          <a:ext cx="3886200" cy="187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39763" y="752168"/>
            <a:ext cx="3886200" cy="36797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Industry Requirement (End User/Customer Need)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Technical Solution (R&amp;D, Product development or testing)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Faculty Interest &amp; Expertise (Students, Time,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Funding (Industry, Federal, Joint,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Contract Mechanism (streamlined)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Decision Authority (executive sponsor)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b="1" u="sng" dirty="0" smtClean="0"/>
              <a:t>All </a:t>
            </a:r>
            <a:r>
              <a:rPr lang="en-US" sz="1800" b="1" dirty="0" smtClean="0"/>
              <a:t>Ingredients are </a:t>
            </a:r>
            <a:r>
              <a:rPr lang="en-US" sz="1800" b="1" u="sng" dirty="0" smtClean="0"/>
              <a:t>required</a:t>
            </a:r>
            <a:endParaRPr lang="en-US" sz="1800" b="1" u="sng" dirty="0"/>
          </a:p>
        </p:txBody>
      </p:sp>
      <p:sp>
        <p:nvSpPr>
          <p:cNvPr id="6" name="Down Arrow 5"/>
          <p:cNvSpPr/>
          <p:nvPr/>
        </p:nvSpPr>
        <p:spPr>
          <a:xfrm>
            <a:off x="6339152" y="3453483"/>
            <a:ext cx="484632" cy="358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51819" y="3134032"/>
            <a:ext cx="195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4878155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14409055"/>
              </p:ext>
            </p:extLst>
          </p:nvPr>
        </p:nvGraphicFramePr>
        <p:xfrm>
          <a:off x="1524000" y="3045541"/>
          <a:ext cx="2306894" cy="10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Down Arrow 13"/>
          <p:cNvSpPr/>
          <p:nvPr/>
        </p:nvSpPr>
        <p:spPr>
          <a:xfrm>
            <a:off x="2329434" y="2780380"/>
            <a:ext cx="48463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5731" y="4010317"/>
            <a:ext cx="19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Pick Any Two!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5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Ingredients for a successful partnership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15297"/>
            <a:ext cx="7886700" cy="3664974"/>
          </a:xfrm>
        </p:spPr>
        <p:txBody>
          <a:bodyPr/>
          <a:lstStyle/>
          <a:p>
            <a:r>
              <a:rPr lang="en-US" dirty="0" smtClean="0"/>
              <a:t>90% of success is 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Who, What, When, Where, Why and How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Clear, Complete, and well understood messaging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Manage expectations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It doesn’t stop when the deal is closed</a:t>
            </a:r>
          </a:p>
          <a:p>
            <a:r>
              <a:rPr lang="en-US" dirty="0" smtClean="0"/>
              <a:t>Minimize disputes and objective creep with careful evaluation and mutual agreement on project SOW</a:t>
            </a:r>
          </a:p>
          <a:p>
            <a:r>
              <a:rPr lang="en-US" dirty="0" smtClean="0"/>
              <a:t>Discuss potential points of failure or setback, discuss mitigation plans to overcome obstacles</a:t>
            </a:r>
          </a:p>
          <a:p>
            <a:r>
              <a:rPr lang="en-US" dirty="0" smtClean="0"/>
              <a:t>Include contracting office </a:t>
            </a:r>
            <a:r>
              <a:rPr lang="en-US" b="1" dirty="0" smtClean="0"/>
              <a:t>early on </a:t>
            </a:r>
            <a:r>
              <a:rPr lang="en-US" dirty="0" smtClean="0"/>
              <a:t>for contract terms 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64155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5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</a:t>
            </a:r>
            <a:r>
              <a:rPr lang="en-US" alt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Industry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7886700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K-State Success Story by the Numbers</a:t>
            </a:r>
          </a:p>
          <a:p>
            <a:r>
              <a:rPr lang="en-US" sz="1800" b="1" dirty="0" smtClean="0"/>
              <a:t>291 </a:t>
            </a:r>
            <a:r>
              <a:rPr lang="en-US" sz="1800" b="1" dirty="0"/>
              <a:t>New Projects </a:t>
            </a:r>
            <a:r>
              <a:rPr lang="en-US" sz="1800" dirty="0"/>
              <a:t>funded by industry in </a:t>
            </a:r>
            <a:r>
              <a:rPr lang="en-US" sz="1800" dirty="0" smtClean="0"/>
              <a:t>FY2018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20</a:t>
            </a:r>
            <a:r>
              <a:rPr lang="en-US" sz="1800" dirty="0"/>
              <a:t>% increase in corporate funded projects </a:t>
            </a:r>
            <a:r>
              <a:rPr lang="en-US" sz="1800" dirty="0"/>
              <a:t>FY18, 80% increase over last 5 years </a:t>
            </a:r>
          </a:p>
          <a:p>
            <a:endParaRPr lang="en-US" sz="1800" dirty="0" smtClean="0"/>
          </a:p>
          <a:p>
            <a:r>
              <a:rPr lang="en-US" sz="1800" dirty="0" smtClean="0"/>
              <a:t>Received </a:t>
            </a:r>
            <a:r>
              <a:rPr lang="en-US" sz="1800" dirty="0"/>
              <a:t>$27.8Min industry funding in FY2018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straight year of record invention disclosures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727" y="2355770"/>
            <a:ext cx="3498273" cy="20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45690"/>
          </a:xfrm>
        </p:spPr>
        <p:txBody>
          <a:bodyPr/>
          <a:lstStyle/>
          <a:p>
            <a:r>
              <a:rPr lang="en-US" sz="2000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+mn-cs"/>
              </a:rPr>
              <a:t>The</a:t>
            </a:r>
            <a:r>
              <a:rPr lang="en-US" dirty="0"/>
              <a:t> </a:t>
            </a:r>
            <a:r>
              <a:rPr lang="en-US" sz="2000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+mn-cs"/>
              </a:rPr>
              <a:t>Capture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759543"/>
            <a:ext cx="7886700" cy="3650226"/>
          </a:xfrm>
        </p:spPr>
        <p:txBody>
          <a:bodyPr wrap="square">
            <a:normAutofit/>
          </a:bodyPr>
          <a:lstStyle/>
          <a:p>
            <a:pPr marL="0" lv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en-US" dirty="0"/>
              <a:t>The Role of the Office of </a:t>
            </a:r>
            <a:r>
              <a:rPr lang="en-US" altLang="en-US" dirty="0" err="1"/>
              <a:t>PreAward</a:t>
            </a:r>
            <a:r>
              <a:rPr lang="en-US" altLang="en-US" dirty="0"/>
              <a:t> Services……….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/>
              <a:t>Initial Opportunity – </a:t>
            </a:r>
            <a:endParaRPr lang="en-US" altLang="en-US" dirty="0" smtClean="0"/>
          </a:p>
          <a:p>
            <a:pPr lvl="1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Confidentiality Agreements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Material </a:t>
            </a:r>
            <a:r>
              <a:rPr lang="en-US" altLang="en-US" dirty="0"/>
              <a:t>Transfer </a:t>
            </a:r>
            <a:r>
              <a:rPr lang="en-US" altLang="en-US" dirty="0" smtClean="0"/>
              <a:t>Agreements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Teaming Agreements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IP </a:t>
            </a:r>
            <a:r>
              <a:rPr lang="en-US" altLang="en-US" dirty="0"/>
              <a:t>and Data Sharing/Use Agreements, etc. </a:t>
            </a:r>
            <a:endParaRPr lang="en-US" altLang="en-US" dirty="0" smtClean="0"/>
          </a:p>
          <a:p>
            <a:pPr marL="342900" lvl="1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en-US" dirty="0" smtClean="0"/>
              <a:t>(</a:t>
            </a:r>
            <a:r>
              <a:rPr lang="en-US" altLang="en-US" dirty="0"/>
              <a:t>Referred to locally as $0 Agreements)</a:t>
            </a:r>
          </a:p>
          <a:p>
            <a:pPr>
              <a:spcBef>
                <a:spcPts val="0"/>
              </a:spcBef>
            </a:pPr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3352800" y="3837709"/>
            <a:ext cx="565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http://www.k-state.edu/research/leadership/preaward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48" y="1567728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45690"/>
          </a:xfrm>
        </p:spPr>
        <p:txBody>
          <a:bodyPr/>
          <a:lstStyle/>
          <a:p>
            <a:r>
              <a:rPr lang="en-US" sz="2000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+mn-cs"/>
              </a:rPr>
              <a:t>The</a:t>
            </a:r>
            <a:r>
              <a:rPr lang="en-US" dirty="0"/>
              <a:t> </a:t>
            </a:r>
            <a:r>
              <a:rPr lang="en-US" sz="2000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+mn-cs"/>
              </a:rPr>
              <a:t>Capture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759543"/>
            <a:ext cx="7886700" cy="3650226"/>
          </a:xfrm>
        </p:spPr>
        <p:txBody>
          <a:bodyPr wrap="square">
            <a:normAutofit/>
          </a:bodyPr>
          <a:lstStyle/>
          <a:p>
            <a:pPr marL="0" lv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en-US" dirty="0"/>
              <a:t>The Role of the Office of </a:t>
            </a:r>
            <a:r>
              <a:rPr lang="en-US" altLang="en-US" dirty="0" err="1"/>
              <a:t>PreAward</a:t>
            </a:r>
            <a:r>
              <a:rPr lang="en-US" altLang="en-US" dirty="0"/>
              <a:t> Services……….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Funding </a:t>
            </a:r>
            <a:r>
              <a:rPr lang="en-US" altLang="en-US" dirty="0"/>
              <a:t>Agreements – </a:t>
            </a:r>
            <a:endParaRPr lang="en-US" altLang="en-US" dirty="0" smtClean="0"/>
          </a:p>
          <a:p>
            <a:pPr lvl="1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Memorandums </a:t>
            </a:r>
            <a:r>
              <a:rPr lang="en-US" altLang="en-US" dirty="0"/>
              <a:t>of </a:t>
            </a:r>
            <a:r>
              <a:rPr lang="en-US" altLang="en-US" dirty="0" smtClean="0"/>
              <a:t>Agreement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Subcontracts </a:t>
            </a:r>
            <a:r>
              <a:rPr lang="en-US" altLang="en-US" dirty="0"/>
              <a:t>off of Prime </a:t>
            </a:r>
            <a:r>
              <a:rPr lang="en-US" altLang="en-US" dirty="0" smtClean="0"/>
              <a:t>Contracts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Research </a:t>
            </a:r>
            <a:r>
              <a:rPr lang="en-US" altLang="en-US" dirty="0"/>
              <a:t>Agreements, etc.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en-US" altLang="en-US" dirty="0" smtClean="0"/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Public </a:t>
            </a:r>
            <a:r>
              <a:rPr lang="en-US" altLang="en-US" dirty="0"/>
              <a:t>Policy Mandates and University Policy Drives K-State’s Negotiation Agenda – Not Preferred Strategic Positioning</a:t>
            </a:r>
          </a:p>
          <a:p>
            <a:pPr>
              <a:spcBef>
                <a:spcPts val="0"/>
              </a:spcBef>
            </a:pP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28" y="75954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619"/>
            <a:ext cx="7886700" cy="5678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The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Capture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03787"/>
            <a:ext cx="7886700" cy="3539613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en-US" dirty="0" smtClean="0"/>
              <a:t>Working with Industry </a:t>
            </a:r>
            <a:r>
              <a:rPr lang="en-US" altLang="en-US" b="1" dirty="0" smtClean="0"/>
              <a:t>WATCHOUTS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171450" lvl="1" fontAlgn="base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/>
              <a:t>What overhead will my company be required to pay?</a:t>
            </a:r>
          </a:p>
          <a:p>
            <a:pPr marL="171450" lvl="1" fontAlgn="base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/>
              <a:t>What is your IP policy?  </a:t>
            </a:r>
          </a:p>
          <a:p>
            <a:pPr marL="171450" lvl="1" fontAlgn="base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/>
              <a:t>What Agreement Should Be Used?  </a:t>
            </a:r>
          </a:p>
          <a:p>
            <a:pPr marL="171450" lvl="1" fontAlgn="base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/>
              <a:t>Can I </a:t>
            </a:r>
            <a:r>
              <a:rPr lang="en-US" altLang="en-US" sz="2100" dirty="0" smtClean="0"/>
              <a:t>Send Industry a </a:t>
            </a:r>
            <a:r>
              <a:rPr lang="en-US" altLang="en-US" sz="2100" dirty="0"/>
              <a:t>Budget?</a:t>
            </a:r>
          </a:p>
          <a:p>
            <a:pPr marL="514350" lvl="3" fontAlgn="base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1950" dirty="0"/>
              <a:t>If budget is required, see </a:t>
            </a:r>
            <a:r>
              <a:rPr lang="en-US" altLang="en-US" sz="1950" dirty="0" smtClean="0"/>
              <a:t>budget </a:t>
            </a:r>
            <a:r>
              <a:rPr lang="en-US" altLang="en-US" sz="1950" dirty="0"/>
              <a:t>development </a:t>
            </a:r>
            <a:r>
              <a:rPr lang="en-US" altLang="en-US" sz="1950" dirty="0" smtClean="0"/>
              <a:t>tool: </a:t>
            </a:r>
            <a:r>
              <a:rPr lang="en-US" altLang="en-US" sz="2100" dirty="0" smtClean="0">
                <a:hlinkClick r:id="rId3"/>
              </a:rPr>
              <a:t>http</a:t>
            </a:r>
            <a:r>
              <a:rPr lang="en-US" altLang="en-US" sz="2100" dirty="0">
                <a:hlinkClick r:id="rId3"/>
              </a:rPr>
              <a:t>://www.k-state.edu/research/faculty/proposal/budgets</a:t>
            </a:r>
            <a:r>
              <a:rPr lang="en-US" altLang="en-US" sz="2100" dirty="0" smtClean="0">
                <a:hlinkClick r:id="rId3"/>
              </a:rPr>
              <a:t>/</a:t>
            </a:r>
            <a:endParaRPr lang="en-US" altLang="en-US" sz="2100" dirty="0"/>
          </a:p>
          <a:p>
            <a:pPr marL="171450" lvl="1" fontAlgn="base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 smtClean="0"/>
              <a:t>Scope Creep?</a:t>
            </a:r>
            <a:endParaRPr lang="en-US" altLang="en-US" sz="2100" dirty="0"/>
          </a:p>
          <a:p>
            <a:pPr marL="171450" lvl="1" fontAlgn="base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 smtClean="0"/>
              <a:t>Are Timelines </a:t>
            </a:r>
            <a:r>
              <a:rPr lang="en-US" altLang="en-US" sz="2100" dirty="0"/>
              <a:t>and </a:t>
            </a:r>
            <a:r>
              <a:rPr lang="en-US" altLang="en-US" sz="2100" dirty="0" smtClean="0"/>
              <a:t>Milestones Realistic?</a:t>
            </a:r>
            <a:endParaRPr lang="en-US" altLang="en-US" sz="2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832" t="7580" r="9452"/>
          <a:stretch/>
        </p:blipFill>
        <p:spPr>
          <a:xfrm>
            <a:off x="7093527" y="803787"/>
            <a:ext cx="2050473" cy="16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9"/>
            <a:ext cx="7886700" cy="55306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Working with Industry Myths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Can’t Publish if you are Working with Industry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 err="1" smtClean="0"/>
              <a:t>PreAwards</a:t>
            </a:r>
            <a:r>
              <a:rPr lang="en-US" sz="2200" b="1" dirty="0" smtClean="0"/>
              <a:t> will protect your right to publish</a:t>
            </a:r>
          </a:p>
          <a:p>
            <a:r>
              <a:rPr lang="en-US" sz="2200" b="1" dirty="0" smtClean="0"/>
              <a:t>Companies usually </a:t>
            </a:r>
            <a:r>
              <a:rPr lang="en-US" sz="2200" b="1" dirty="0"/>
              <a:t>agree to language stating that </a:t>
            </a:r>
            <a:r>
              <a:rPr lang="en-US" sz="2200" b="1" dirty="0" smtClean="0"/>
              <a:t>they will </a:t>
            </a:r>
            <a:r>
              <a:rPr lang="en-US" sz="2200" b="1" dirty="0"/>
              <a:t>have prior </a:t>
            </a:r>
            <a:r>
              <a:rPr lang="en-US" sz="2200" b="1" u="sng" dirty="0"/>
              <a:t>review</a:t>
            </a:r>
            <a:r>
              <a:rPr lang="en-US" sz="2200" b="1" dirty="0"/>
              <a:t> of any publication </a:t>
            </a:r>
            <a:r>
              <a:rPr lang="en-US" sz="2200" b="1" dirty="0" smtClean="0"/>
              <a:t>for </a:t>
            </a:r>
            <a:r>
              <a:rPr lang="en-US" sz="2200" b="1" dirty="0"/>
              <a:t>protection of company-owned Confidential Information and/or patentable subject matter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545" y="734291"/>
            <a:ext cx="14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MYTH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1271" y="734291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FACTS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2580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9"/>
            <a:ext cx="7886700" cy="55306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Working with Industry Myths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Researchers Can’t Continue Research Programs if they Work with Industry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Companies want access to research, not to own a researcher</a:t>
            </a:r>
          </a:p>
          <a:p>
            <a:r>
              <a:rPr lang="en-US" sz="2200" b="1" dirty="0" err="1" smtClean="0"/>
              <a:t>PreAwards</a:t>
            </a:r>
            <a:r>
              <a:rPr lang="en-US" sz="2200" b="1" dirty="0" smtClean="0"/>
              <a:t> knows that research programs are the lifeblood of any faculty member and will protect the ability of researchers to continue their work</a:t>
            </a:r>
            <a:endParaRPr lang="en-US" sz="22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545" y="734291"/>
            <a:ext cx="14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MYTH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1271" y="734291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FACTS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9937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9"/>
            <a:ext cx="7886700" cy="55306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Working with Industry Myths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Industry Sponsored Research is biased and not valuable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Most Companies want unbiased results from a University to make any claims to positive results more valuable</a:t>
            </a:r>
          </a:p>
          <a:p>
            <a:pPr marL="0" indent="0">
              <a:buNone/>
            </a:pPr>
            <a:endParaRPr lang="en-US" sz="22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545" y="734291"/>
            <a:ext cx="14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MYTH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1271" y="734291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FACTS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0207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9"/>
            <a:ext cx="7886700" cy="55306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Working with Industry Myths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Industry Sponsored Research is Confidential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Company-sponsored </a:t>
            </a:r>
            <a:r>
              <a:rPr lang="en-US" sz="2200" b="1" dirty="0"/>
              <a:t>research generally has </a:t>
            </a:r>
            <a:r>
              <a:rPr lang="en-US" sz="2200" b="1" u="sng" dirty="0"/>
              <a:t>confidentiality obligations</a:t>
            </a:r>
            <a:r>
              <a:rPr lang="en-US" sz="2200" b="1" dirty="0"/>
              <a:t>, however, generally the entire project isn’t confidential and results can be published with the company’s prior review</a:t>
            </a:r>
          </a:p>
          <a:p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545" y="734291"/>
            <a:ext cx="14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MYTH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1271" y="734291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FACTS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8576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7886700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Why would industry want to work with Universities?</a:t>
            </a:r>
          </a:p>
          <a:p>
            <a:endParaRPr lang="en-US" sz="1800" dirty="0" smtClean="0"/>
          </a:p>
          <a:p>
            <a:r>
              <a:rPr lang="en-US" sz="1800" dirty="0" smtClean="0"/>
              <a:t>Special Facilities?</a:t>
            </a:r>
            <a:endParaRPr lang="en-US" sz="1800" dirty="0"/>
          </a:p>
          <a:p>
            <a:r>
              <a:rPr lang="en-US" sz="1800" dirty="0" smtClean="0"/>
              <a:t>Expertise?</a:t>
            </a:r>
            <a:endParaRPr lang="en-US" sz="1800" dirty="0"/>
          </a:p>
          <a:p>
            <a:r>
              <a:rPr lang="en-US" sz="1800" dirty="0" smtClean="0"/>
              <a:t>Access to great students?</a:t>
            </a:r>
          </a:p>
          <a:p>
            <a:r>
              <a:rPr lang="en-US" sz="1800" dirty="0" smtClean="0"/>
              <a:t>Potentially valuable </a:t>
            </a:r>
            <a:r>
              <a:rPr lang="en-US" sz="1800" b="1" dirty="0" smtClean="0"/>
              <a:t>Intellectual Property</a:t>
            </a:r>
            <a:r>
              <a:rPr lang="en-US" sz="1800" dirty="0" smtClean="0"/>
              <a:t>?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83" y="1272441"/>
            <a:ext cx="3108180" cy="30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prstClr val="white"/>
                </a:solidFill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7886700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Intellectual Property (“IP”) Rights are</a:t>
            </a:r>
            <a:r>
              <a:rPr lang="en-US" altLang="en-US" sz="2400" dirty="0"/>
              <a:t> a form of property which is </a:t>
            </a:r>
            <a:r>
              <a:rPr lang="en-US" altLang="en-US" sz="2400" i="1" dirty="0"/>
              <a:t>intangible</a:t>
            </a:r>
            <a:r>
              <a:rPr lang="en-US" altLang="en-US" sz="2400" dirty="0"/>
              <a:t> yet can often be quite </a:t>
            </a:r>
            <a:r>
              <a:rPr lang="en-US" altLang="en-US" sz="2400" b="1" dirty="0"/>
              <a:t>valuable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Principle Forms of IP</a:t>
            </a:r>
          </a:p>
          <a:p>
            <a:r>
              <a:rPr lang="en-US" sz="2000" dirty="0" smtClean="0"/>
              <a:t>Patents</a:t>
            </a:r>
          </a:p>
          <a:p>
            <a:r>
              <a:rPr lang="en-US" sz="2000" dirty="0" smtClean="0"/>
              <a:t>Copyrights</a:t>
            </a:r>
          </a:p>
          <a:p>
            <a:r>
              <a:rPr lang="en-US" sz="2000" dirty="0" smtClean="0"/>
              <a:t>Trademarks</a:t>
            </a:r>
          </a:p>
          <a:p>
            <a:r>
              <a:rPr lang="en-US" sz="2000" dirty="0" smtClean="0"/>
              <a:t>Trade Secrets</a:t>
            </a:r>
            <a:endParaRPr lang="en-US" sz="20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03" y="2017700"/>
            <a:ext cx="351769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prstClr val="white"/>
                </a:solidFill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4733059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is a Patent?</a:t>
            </a:r>
          </a:p>
          <a:p>
            <a:r>
              <a:rPr lang="en-US" sz="1800" b="1" dirty="0"/>
              <a:t>Invention - </a:t>
            </a:r>
            <a:r>
              <a:rPr lang="en-US" sz="1800" dirty="0"/>
              <a:t>must be a new technical solution or improvement to a product or </a:t>
            </a:r>
            <a:r>
              <a:rPr lang="en-US" sz="1800" dirty="0" smtClean="0"/>
              <a:t>process</a:t>
            </a:r>
          </a:p>
          <a:p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b="1" dirty="0"/>
              <a:t>Rights – </a:t>
            </a:r>
            <a:r>
              <a:rPr lang="en-US" altLang="en-US" sz="1800" dirty="0"/>
              <a:t>government grant to exclude others from making, using, importing, selling or offering to sell a claimed invention</a:t>
            </a:r>
          </a:p>
          <a:p>
            <a:pPr>
              <a:lnSpc>
                <a:spcPct val="80000"/>
              </a:lnSpc>
              <a:defRPr/>
            </a:pPr>
            <a:endParaRPr lang="en-US" altLang="en-US" sz="1800" b="1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1800" b="1" dirty="0" smtClean="0"/>
              <a:t>Term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- 20 year monopoly exchanged for detailed public disclosure of an invention</a:t>
            </a:r>
            <a:endParaRPr lang="en-US" sz="1800" dirty="0">
              <a:latin typeface="Lucida Sans" panose="020B060203050409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8" y="1107378"/>
            <a:ext cx="2597121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</a:t>
            </a:r>
            <a:r>
              <a:rPr lang="en-US" alt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Industry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5328805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K-State Success Story by the Numbers</a:t>
            </a:r>
          </a:p>
          <a:p>
            <a:r>
              <a:rPr lang="en-US" sz="1800" dirty="0"/>
              <a:t>Negotiated and executed </a:t>
            </a:r>
            <a:r>
              <a:rPr lang="en-US" sz="1800" b="1" dirty="0" smtClean="0"/>
              <a:t>21 </a:t>
            </a:r>
            <a:r>
              <a:rPr lang="en-US" sz="1800" b="1" dirty="0"/>
              <a:t>new </a:t>
            </a:r>
            <a:r>
              <a:rPr lang="en-US" sz="1800" dirty="0"/>
              <a:t>Corporate funded </a:t>
            </a:r>
            <a:r>
              <a:rPr lang="en-US" sz="1800" b="1" dirty="0"/>
              <a:t>Master Research and Service Agreements</a:t>
            </a:r>
            <a:r>
              <a:rPr lang="en-US" sz="1800" dirty="0"/>
              <a:t> in </a:t>
            </a:r>
            <a:r>
              <a:rPr lang="en-US" sz="1800" dirty="0" smtClean="0"/>
              <a:t>FY2018 </a:t>
            </a:r>
            <a:r>
              <a:rPr lang="en-US" sz="1800" dirty="0"/>
              <a:t>and executed 3 additional MRSA with industry focused commodity groups and consortiums</a:t>
            </a:r>
          </a:p>
          <a:p>
            <a:endParaRPr lang="en-US" sz="1800" dirty="0" smtClean="0"/>
          </a:p>
          <a:p>
            <a:r>
              <a:rPr lang="en-US" sz="1800" dirty="0" smtClean="0"/>
              <a:t>K-State </a:t>
            </a:r>
            <a:r>
              <a:rPr lang="en-US" sz="1800" dirty="0"/>
              <a:t>now has over </a:t>
            </a:r>
            <a:r>
              <a:rPr lang="en-US" sz="1800" b="1" dirty="0" smtClean="0"/>
              <a:t>55 </a:t>
            </a:r>
            <a:r>
              <a:rPr lang="en-US" sz="1800" b="1" dirty="0"/>
              <a:t>active MRSAs </a:t>
            </a:r>
            <a:r>
              <a:rPr lang="en-US" sz="1800" dirty="0"/>
              <a:t>with </a:t>
            </a:r>
            <a:r>
              <a:rPr lang="en-US" sz="1800" dirty="0" smtClean="0"/>
              <a:t>industry with 5 more under negotiation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Increased industry participation in site </a:t>
            </a:r>
            <a:r>
              <a:rPr lang="en-US" sz="1800" dirty="0"/>
              <a:t>visits and Research Showcase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582" y="1417060"/>
            <a:ext cx="2436235" cy="2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21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4733059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1800" b="1" dirty="0" smtClean="0"/>
              <a:t>What is an Invention? – </a:t>
            </a:r>
            <a:r>
              <a:rPr lang="en-US" sz="1800" dirty="0" smtClean="0"/>
              <a:t>something that is new and non-obvious</a:t>
            </a:r>
          </a:p>
          <a:p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b="1" dirty="0" smtClean="0"/>
              <a:t>What’s Non-obvious? </a:t>
            </a:r>
            <a:r>
              <a:rPr lang="en-US" altLang="en-US" sz="1800" b="1" dirty="0"/>
              <a:t>– </a:t>
            </a:r>
            <a:r>
              <a:rPr lang="en-US" altLang="en-US" sz="1800" dirty="0" smtClean="0"/>
              <a:t>Anything that one of ordinary skill would not have expected</a:t>
            </a:r>
            <a:endParaRPr lang="en-US" altLang="en-US" sz="1800" dirty="0"/>
          </a:p>
          <a:p>
            <a:pPr>
              <a:lnSpc>
                <a:spcPct val="80000"/>
              </a:lnSpc>
              <a:defRPr/>
            </a:pPr>
            <a:endParaRPr lang="en-US" altLang="en-US" sz="1800" b="1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1800" b="1" dirty="0" smtClean="0"/>
              <a:t>Bottom Line</a:t>
            </a:r>
            <a:r>
              <a:rPr lang="en-US" altLang="en-US" sz="1800" dirty="0" smtClean="0"/>
              <a:t>: The hurdle is lower than you think</a:t>
            </a:r>
            <a:endParaRPr lang="en-US" sz="1800" dirty="0">
              <a:latin typeface="Lucida Sans" panose="020B060203050409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89" y="789039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860448"/>
            <a:ext cx="6063095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b="1" dirty="0" smtClean="0"/>
              <a:t>When is something unexpected?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When you expect something to go up but it goes down.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/>
              <a:t>When you expect something to go up but it goes </a:t>
            </a:r>
            <a:r>
              <a:rPr lang="en-US" altLang="en-US" sz="1800" dirty="0" smtClean="0"/>
              <a:t>way, way up.</a:t>
            </a:r>
            <a:endParaRPr lang="en-US" alt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/>
              <a:t>When you expect something to go up but it </a:t>
            </a:r>
            <a:r>
              <a:rPr lang="en-US" altLang="en-US" sz="1800" dirty="0" smtClean="0"/>
              <a:t>doesn’t</a:t>
            </a:r>
            <a:endParaRPr lang="en-US" alt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/>
              <a:t>When you expect something to </a:t>
            </a:r>
            <a:r>
              <a:rPr lang="en-US" altLang="en-US" sz="1800" dirty="0" smtClean="0"/>
              <a:t>happen but nothing happens</a:t>
            </a:r>
            <a:endParaRPr lang="en-US" alt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/>
              <a:t>When you expect </a:t>
            </a:r>
            <a:r>
              <a:rPr lang="en-US" altLang="en-US" sz="1800" dirty="0" smtClean="0"/>
              <a:t>nothing to happen but something happens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17" t="5967" r="5508" b="12531"/>
          <a:stretch/>
        </p:blipFill>
        <p:spPr>
          <a:xfrm>
            <a:off x="6664035" y="2604242"/>
            <a:ext cx="2479965" cy="18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487" b="22539"/>
          <a:stretch/>
        </p:blipFill>
        <p:spPr>
          <a:xfrm>
            <a:off x="7154368" y="749509"/>
            <a:ext cx="1790700" cy="1229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prstClr val="white"/>
                </a:solidFill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860448"/>
            <a:ext cx="6063095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How much proof do you need?</a:t>
            </a:r>
          </a:p>
          <a:p>
            <a:pPr marL="0" indent="0">
              <a:buNone/>
            </a:pPr>
            <a:r>
              <a:rPr lang="en-US" sz="1800" b="1" dirty="0" smtClean="0"/>
              <a:t>NONE! (Unless you need to overcome the prior art)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If you are using a known component in a composition, then you need to show that your type or amount of the component is unexpected.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For example, if it is known that adding silver to an alloy makes the alloy a better electrical conductor, you need experimental evidence to show that a surprising lower amount of silver increases the alloy’s conductivity. </a:t>
            </a:r>
          </a:p>
          <a:p>
            <a:pPr>
              <a:lnSpc>
                <a:spcPct val="80000"/>
              </a:lnSpc>
              <a:defRPr/>
            </a:pPr>
            <a:endParaRPr lang="en-US" altLang="en-US" sz="18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sz="1800" dirty="0" smtClean="0"/>
              <a:t>It is easier if you know the prior art.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319" y="22864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4733059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does a Patent give a Company </a:t>
            </a:r>
            <a:r>
              <a:rPr lang="en-US" sz="2400" b="1" dirty="0" smtClean="0"/>
              <a:t>Competitive Advantage</a:t>
            </a:r>
            <a:r>
              <a:rPr lang="en-US" sz="2400" dirty="0" smtClean="0"/>
              <a:t>?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Value – </a:t>
            </a:r>
            <a:r>
              <a:rPr lang="en-US" sz="1800" dirty="0" smtClean="0"/>
              <a:t>when there are fewer substitutes, a company can charge a premium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23" y="1202494"/>
            <a:ext cx="6413548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860448"/>
            <a:ext cx="6451250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What Does Industry Want?</a:t>
            </a:r>
          </a:p>
          <a:p>
            <a:pPr>
              <a:lnSpc>
                <a:spcPct val="80000"/>
              </a:lnSpc>
              <a:defRPr/>
            </a:pPr>
            <a:endParaRPr lang="en-US" alt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/>
              <a:t>They want you to </a:t>
            </a:r>
            <a:r>
              <a:rPr lang="en-US" altLang="en-US" sz="1800" b="1" dirty="0"/>
              <a:t>solve problems</a:t>
            </a:r>
            <a:r>
              <a:rPr lang="en-US" altLang="en-US" sz="1800" dirty="0"/>
              <a:t> and </a:t>
            </a:r>
            <a:r>
              <a:rPr lang="en-US" altLang="en-US" sz="1800" b="1" dirty="0"/>
              <a:t>develop new technology</a:t>
            </a:r>
            <a:r>
              <a:rPr lang="en-US" altLang="en-US" sz="1800" dirty="0"/>
              <a:t>. </a:t>
            </a:r>
          </a:p>
          <a:p>
            <a:pPr>
              <a:lnSpc>
                <a:spcPct val="80000"/>
              </a:lnSpc>
              <a:defRPr/>
            </a:pPr>
            <a:endParaRPr lang="en-US" alt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/>
              <a:t>They want you to </a:t>
            </a:r>
            <a:r>
              <a:rPr lang="en-US" altLang="en-US" sz="1800" b="1" dirty="0"/>
              <a:t>tell them</a:t>
            </a:r>
            <a:r>
              <a:rPr lang="en-US" altLang="en-US" sz="1800" dirty="0"/>
              <a:t> when you develop new technology.</a:t>
            </a:r>
          </a:p>
          <a:p>
            <a:pPr>
              <a:lnSpc>
                <a:spcPct val="80000"/>
              </a:lnSpc>
              <a:defRPr/>
            </a:pPr>
            <a:endParaRPr lang="en-US" alt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/>
              <a:t>They want the first right to </a:t>
            </a:r>
            <a:r>
              <a:rPr lang="en-US" altLang="en-US" sz="1800" b="1" dirty="0"/>
              <a:t>license</a:t>
            </a:r>
            <a:r>
              <a:rPr lang="en-US" altLang="en-US" sz="1800" dirty="0"/>
              <a:t> any new technology that is developed. </a:t>
            </a:r>
          </a:p>
          <a:p>
            <a:pPr>
              <a:lnSpc>
                <a:spcPct val="80000"/>
              </a:lnSpc>
              <a:defRPr/>
            </a:pPr>
            <a:endParaRPr lang="en-US" altLang="en-US" sz="1800" dirty="0"/>
          </a:p>
          <a:p>
            <a:pPr>
              <a:lnSpc>
                <a:spcPct val="80000"/>
              </a:lnSpc>
              <a:defRPr/>
            </a:pPr>
            <a:r>
              <a:rPr lang="en-US" altLang="en-US" sz="1800" dirty="0"/>
              <a:t>They DO NOT want their competitors to have access to anything valuable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97" y="1240521"/>
            <a:ext cx="1926503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31" y="320777"/>
            <a:ext cx="7565792" cy="4340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706586"/>
            <a:ext cx="7886700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Simplified Commercialization Process</a:t>
            </a:r>
          </a:p>
        </p:txBody>
      </p:sp>
      <p:sp>
        <p:nvSpPr>
          <p:cNvPr id="10" name="Rounded Rectangle 8"/>
          <p:cNvSpPr/>
          <p:nvPr/>
        </p:nvSpPr>
        <p:spPr>
          <a:xfrm>
            <a:off x="4833341" y="2103586"/>
            <a:ext cx="1289732" cy="57593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__________________,  Contracts Specialist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721" y="706586"/>
            <a:ext cx="4850823" cy="35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Simplified Commercialization Process</a:t>
            </a:r>
          </a:p>
        </p:txBody>
      </p:sp>
      <p:sp>
        <p:nvSpPr>
          <p:cNvPr id="10" name="Rounded Rectangle 8"/>
          <p:cNvSpPr/>
          <p:nvPr/>
        </p:nvSpPr>
        <p:spPr>
          <a:xfrm>
            <a:off x="4833341" y="2103586"/>
            <a:ext cx="1289732" cy="57593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__________________,  Contracts Specialist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7896484"/>
              </p:ext>
            </p:extLst>
          </p:nvPr>
        </p:nvGraphicFramePr>
        <p:xfrm>
          <a:off x="96980" y="1224207"/>
          <a:ext cx="5929747" cy="322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6739" y="1498458"/>
            <a:ext cx="239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out:</a:t>
            </a:r>
            <a:endParaRPr lang="en-US" u="sng" dirty="0" smtClean="0">
              <a:hlinkClick r:id="rId8"/>
            </a:endParaRPr>
          </a:p>
          <a:p>
            <a:endParaRPr lang="en-US" dirty="0">
              <a:hlinkClick r:id="rId8"/>
            </a:endParaRPr>
          </a:p>
          <a:p>
            <a:r>
              <a:rPr lang="en-US" dirty="0" smtClean="0">
                <a:hlinkClick r:id="rId8"/>
              </a:rPr>
              <a:t>www.k-state.edu/ksurf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7886700" cy="239057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Common Inventor Mistakes</a:t>
            </a:r>
            <a:endParaRPr lang="en-US" sz="1800" dirty="0" smtClean="0"/>
          </a:p>
          <a:p>
            <a:r>
              <a:rPr lang="en-US" sz="1800" b="1" dirty="0"/>
              <a:t>*Public Disclosure</a:t>
            </a:r>
          </a:p>
          <a:p>
            <a:r>
              <a:rPr lang="en-US" sz="1800" dirty="0"/>
              <a:t>Blinded by Love</a:t>
            </a:r>
          </a:p>
          <a:p>
            <a:r>
              <a:rPr lang="en-US" sz="1800" dirty="0"/>
              <a:t>Did not do Homework 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1800" dirty="0" smtClean="0"/>
              <a:t>Waiting for Perfection</a:t>
            </a:r>
          </a:p>
          <a:p>
            <a:r>
              <a:rPr lang="en-US" sz="1800" b="1" dirty="0" smtClean="0"/>
              <a:t>Didn’t </a:t>
            </a:r>
            <a:r>
              <a:rPr lang="en-US" sz="1800" b="1" dirty="0"/>
              <a:t>Read the Contract</a:t>
            </a:r>
          </a:p>
          <a:p>
            <a:r>
              <a:rPr lang="en-US" sz="1800" dirty="0"/>
              <a:t>Fiscal Limits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33" y="2582749"/>
            <a:ext cx="2688569" cy="170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77" y="2834015"/>
            <a:ext cx="190821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+mn-lt"/>
              </a:rPr>
              <a:t>INTELLECTUAL PROPERTY QUICK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039"/>
            <a:ext cx="4954732" cy="290319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Public Disclosures</a:t>
            </a:r>
          </a:p>
          <a:p>
            <a:r>
              <a:rPr lang="en-US" sz="2000" dirty="0"/>
              <a:t>Publications can include </a:t>
            </a:r>
            <a:endParaRPr lang="en-US" sz="2000" dirty="0" smtClean="0"/>
          </a:p>
          <a:p>
            <a:pPr lvl="1"/>
            <a:r>
              <a:rPr lang="en-US" sz="1700" dirty="0" smtClean="0"/>
              <a:t>Abstracts</a:t>
            </a:r>
          </a:p>
          <a:p>
            <a:pPr lvl="1"/>
            <a:r>
              <a:rPr lang="en-US" sz="1700" dirty="0"/>
              <a:t>P</a:t>
            </a:r>
            <a:r>
              <a:rPr lang="en-US" sz="1700" dirty="0" smtClean="0"/>
              <a:t>oster presentations</a:t>
            </a:r>
          </a:p>
          <a:p>
            <a:pPr lvl="1"/>
            <a:r>
              <a:rPr lang="en-US" sz="1700" dirty="0"/>
              <a:t>P</a:t>
            </a:r>
            <a:r>
              <a:rPr lang="en-US" sz="1700" dirty="0" smtClean="0"/>
              <a:t>ublished </a:t>
            </a:r>
            <a:r>
              <a:rPr lang="en-US" sz="1700" dirty="0"/>
              <a:t>grant </a:t>
            </a:r>
            <a:r>
              <a:rPr lang="en-US" sz="1700" dirty="0" smtClean="0"/>
              <a:t>applications</a:t>
            </a:r>
          </a:p>
          <a:p>
            <a:pPr lvl="1"/>
            <a:r>
              <a:rPr lang="en-US" sz="1700" dirty="0"/>
              <a:t>O</a:t>
            </a:r>
            <a:r>
              <a:rPr lang="en-US" sz="1700" dirty="0" smtClean="0"/>
              <a:t>ther </a:t>
            </a:r>
            <a:r>
              <a:rPr lang="en-US" sz="1700" dirty="0"/>
              <a:t>non-confidential disclosures </a:t>
            </a:r>
            <a:endParaRPr lang="en-US" sz="1700" dirty="0" smtClean="0"/>
          </a:p>
          <a:p>
            <a:pPr lvl="1"/>
            <a:r>
              <a:rPr lang="en-US" sz="1700" dirty="0" smtClean="0"/>
              <a:t>even </a:t>
            </a:r>
            <a:r>
              <a:rPr lang="en-US" sz="1700" dirty="0"/>
              <a:t>a YouTube™ video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You can Patent and Publish!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982" y="1269423"/>
            <a:ext cx="2254827" cy="22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028" y="1153101"/>
            <a:ext cx="3205873" cy="269044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100" b="1" dirty="0"/>
              <a:t>Chris Brandt – KSURF</a:t>
            </a:r>
          </a:p>
          <a:p>
            <a:pPr algn="l">
              <a:spcBef>
                <a:spcPts val="0"/>
              </a:spcBef>
            </a:pPr>
            <a:r>
              <a:rPr lang="en-US" sz="2100" dirty="0"/>
              <a:t>Email:  brandtcd@ksu.edu</a:t>
            </a:r>
          </a:p>
          <a:p>
            <a:pPr algn="l">
              <a:spcBef>
                <a:spcPts val="0"/>
              </a:spcBef>
            </a:pPr>
            <a:r>
              <a:rPr lang="en-US" sz="2100" dirty="0"/>
              <a:t>Phone: (785) 532-3919</a:t>
            </a:r>
          </a:p>
          <a:p>
            <a:pPr algn="l">
              <a:spcBef>
                <a:spcPts val="0"/>
              </a:spcBef>
            </a:pPr>
            <a:endParaRPr lang="en-US" sz="2100" dirty="0"/>
          </a:p>
          <a:p>
            <a:pPr algn="l">
              <a:spcBef>
                <a:spcPts val="0"/>
              </a:spcBef>
            </a:pPr>
            <a:endParaRPr lang="en-US" sz="2100" dirty="0"/>
          </a:p>
          <a:p>
            <a:pPr algn="l">
              <a:spcBef>
                <a:spcPts val="0"/>
              </a:spcBef>
            </a:pPr>
            <a:endParaRPr lang="en-US" sz="21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46841" y="126124"/>
            <a:ext cx="6768334" cy="44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b="1" dirty="0">
                <a:solidFill>
                  <a:prstClr val="white"/>
                </a:solidFill>
              </a:rPr>
              <a:t>CONTACT INFORMATION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50242" y="1166334"/>
            <a:ext cx="3867665" cy="269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/>
              <a:t>Paul Lowe – PreAward Services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2100" dirty="0"/>
              <a:t>Email: plowe@ksu.edu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2100" dirty="0"/>
              <a:t>Phone: (785) 532-6804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1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256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w To Solve Problems By Thinking Outside the 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96" y="2674143"/>
            <a:ext cx="3119284" cy="1696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67813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The Modern University – How We Have Opened the Doors for Collaboration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pic>
        <p:nvPicPr>
          <p:cNvPr id="8" name="Content Placeholder 7" descr="Meshalim/Amthal/Exiemplos: Notes from the Life of a ...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8" y="1195544"/>
            <a:ext cx="2396613" cy="181154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1729" y="864380"/>
            <a:ext cx="8849032" cy="3505123"/>
          </a:xfrm>
        </p:spPr>
        <p:txBody>
          <a:bodyPr>
            <a:normAutofit/>
          </a:bodyPr>
          <a:lstStyle/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      13th </a:t>
            </a:r>
            <a:r>
              <a:rPr lang="en-US" sz="1400" dirty="0">
                <a:latin typeface="Calibri" pitchFamily="34" charset="0"/>
                <a:ea typeface="MS PGothic" pitchFamily="34" charset="-128"/>
              </a:rPr>
              <a:t>Century: Scholarly Warehouse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9091" y="801407"/>
            <a:ext cx="3709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Century: Competence Factory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0" name="Picture 9" descr="The 1709 Blog: August 20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16" y="1079150"/>
            <a:ext cx="2929884" cy="1927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3165" y="1956657"/>
            <a:ext cx="221914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    Now</a:t>
            </a:r>
            <a:r>
              <a:rPr lang="en-US" sz="1400" dirty="0"/>
              <a:t>: Innovation Hubs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2381" y="3069172"/>
            <a:ext cx="2809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What is Innovation?</a:t>
            </a:r>
          </a:p>
          <a:p>
            <a:r>
              <a:rPr lang="en-US" sz="1200" dirty="0" smtClean="0"/>
              <a:t>Research is the transformation of money into knowledge.</a:t>
            </a:r>
          </a:p>
          <a:p>
            <a:r>
              <a:rPr lang="en-US" sz="1200" dirty="0" smtClean="0"/>
              <a:t>Innovation is the transformation of knowledge into money.</a:t>
            </a:r>
          </a:p>
          <a:p>
            <a:pPr algn="r"/>
            <a:r>
              <a:rPr lang="en-US" sz="1200" dirty="0" smtClean="0"/>
              <a:t>-Dr. Geoffrey Nicholson, 3M</a:t>
            </a:r>
          </a:p>
          <a:p>
            <a:pPr algn="r"/>
            <a:r>
              <a:rPr lang="en-US" sz="1200" dirty="0" smtClean="0"/>
              <a:t>(Inventor of the Post-it note)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913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6781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How Industry Sees the Modern Research University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1729" y="864380"/>
            <a:ext cx="8849032" cy="3505123"/>
          </a:xfrm>
        </p:spPr>
        <p:txBody>
          <a:bodyPr>
            <a:normAutofit fontScale="92500" lnSpcReduction="20000"/>
          </a:bodyPr>
          <a:lstStyle/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      </a:t>
            </a:r>
            <a:endParaRPr lang="en-US" sz="1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7525" y="801407"/>
            <a:ext cx="37092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310" y="864380"/>
            <a:ext cx="388620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Future Workforce</a:t>
            </a:r>
          </a:p>
          <a:p>
            <a:r>
              <a:rPr lang="en-US" dirty="0" smtClean="0"/>
              <a:t>Advanced Laboratories</a:t>
            </a:r>
          </a:p>
          <a:p>
            <a:r>
              <a:rPr lang="en-US" dirty="0" smtClean="0"/>
              <a:t>Continuing Education</a:t>
            </a:r>
          </a:p>
          <a:p>
            <a:r>
              <a:rPr lang="en-US" dirty="0" smtClean="0"/>
              <a:t>Thought Leadership</a:t>
            </a:r>
          </a:p>
          <a:p>
            <a:r>
              <a:rPr lang="en-US" dirty="0" smtClean="0"/>
              <a:t>Startups and Spinouts</a:t>
            </a:r>
          </a:p>
          <a:p>
            <a:r>
              <a:rPr lang="en-US" dirty="0" smtClean="0"/>
              <a:t>Intellectual Property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companies attempt to engage with universities through multiple entry points across a partnership continuum.</a:t>
            </a:r>
            <a:endParaRPr lang="en-US" dirty="0"/>
          </a:p>
        </p:txBody>
      </p:sp>
      <p:pic>
        <p:nvPicPr>
          <p:cNvPr id="4" name="Picture 3" descr="THATCamp &lt;strong&gt;Modern&lt;/strong&gt; Language Association Boston 2013 |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4380"/>
            <a:ext cx="3598606" cy="23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5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95" y="50914"/>
            <a:ext cx="7886700" cy="56781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How Universities Sees Industry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1729" y="864380"/>
            <a:ext cx="8849032" cy="3505123"/>
          </a:xfrm>
        </p:spPr>
        <p:txBody>
          <a:bodyPr>
            <a:normAutofit/>
          </a:bodyPr>
          <a:lstStyle/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      </a:t>
            </a:r>
            <a:endParaRPr lang="en-US" sz="1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7525" y="801407"/>
            <a:ext cx="37092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3913" y="1666119"/>
            <a:ext cx="3347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프레젠테이션 디자인 원칙을깬 프레젠테이션 잘하는법 :: 대범한수의 허를 찌르는 틈새전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97" y="1736122"/>
            <a:ext cx="3937000" cy="269766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114877" y="659301"/>
            <a:ext cx="2191925" cy="16343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ilver Bullion or Junk Silver for Long-term Bartering ...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66" y="975305"/>
            <a:ext cx="1458680" cy="972453"/>
          </a:xfrm>
        </p:spPr>
      </p:pic>
      <p:sp>
        <p:nvSpPr>
          <p:cNvPr id="11" name="TextBox 10"/>
          <p:cNvSpPr txBox="1"/>
          <p:nvPr/>
        </p:nvSpPr>
        <p:spPr>
          <a:xfrm>
            <a:off x="4660027" y="2606139"/>
            <a:ext cx="615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12" name="Picture 11" descr="Terepasztal építése - Index Fóru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83" y="3366444"/>
            <a:ext cx="1958875" cy="1031695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2460640" y="1170170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Where is the </a:t>
            </a:r>
            <a:r>
              <a:rPr lang="en-US" sz="1000" dirty="0" smtClean="0"/>
              <a:t>door?</a:t>
            </a:r>
            <a:endParaRPr lang="en-US" sz="1000" dirty="0"/>
          </a:p>
        </p:txBody>
      </p:sp>
      <p:sp>
        <p:nvSpPr>
          <p:cNvPr id="15" name="Cloud Callout 14"/>
          <p:cNvSpPr/>
          <p:nvPr/>
        </p:nvSpPr>
        <p:spPr>
          <a:xfrm>
            <a:off x="3174071" y="716547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Why Are You Here?</a:t>
            </a:r>
            <a:endParaRPr lang="en-US" sz="900" dirty="0"/>
          </a:p>
        </p:txBody>
      </p:sp>
      <p:sp>
        <p:nvSpPr>
          <p:cNvPr id="16" name="Cloud Callout 15"/>
          <p:cNvSpPr/>
          <p:nvPr/>
        </p:nvSpPr>
        <p:spPr>
          <a:xfrm>
            <a:off x="3222013" y="1359967"/>
            <a:ext cx="1047136" cy="8457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Will You Take Our Students With You?</a:t>
            </a:r>
            <a:endParaRPr lang="en-US" sz="900" dirty="0"/>
          </a:p>
        </p:txBody>
      </p:sp>
      <p:sp>
        <p:nvSpPr>
          <p:cNvPr id="17" name="Cloud Callout 16"/>
          <p:cNvSpPr/>
          <p:nvPr/>
        </p:nvSpPr>
        <p:spPr>
          <a:xfrm>
            <a:off x="4488436" y="1259518"/>
            <a:ext cx="914400" cy="883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What Is going </a:t>
            </a:r>
            <a:r>
              <a:rPr lang="en-US" sz="900" dirty="0"/>
              <a:t>o</a:t>
            </a:r>
            <a:r>
              <a:rPr lang="en-US" sz="900" dirty="0" smtClean="0"/>
              <a:t>n in Your Ship?</a:t>
            </a:r>
            <a:endParaRPr lang="en-US" sz="900" dirty="0"/>
          </a:p>
        </p:txBody>
      </p:sp>
      <p:sp>
        <p:nvSpPr>
          <p:cNvPr id="19" name="Cloud Callout 18"/>
          <p:cNvSpPr/>
          <p:nvPr/>
        </p:nvSpPr>
        <p:spPr>
          <a:xfrm>
            <a:off x="5166421" y="3065476"/>
            <a:ext cx="901388" cy="5399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Take Me To Your Research</a:t>
            </a:r>
            <a:endParaRPr lang="en-US" sz="800" dirty="0"/>
          </a:p>
        </p:txBody>
      </p:sp>
      <p:sp>
        <p:nvSpPr>
          <p:cNvPr id="21" name="Cloud Callout 20"/>
          <p:cNvSpPr/>
          <p:nvPr/>
        </p:nvSpPr>
        <p:spPr>
          <a:xfrm>
            <a:off x="3910447" y="762343"/>
            <a:ext cx="1063632" cy="6538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Do we speak the same language?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1385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6368"/>
            <a:ext cx="7886700" cy="545690"/>
          </a:xfrm>
        </p:spPr>
        <p:txBody>
          <a:bodyPr>
            <a:normAutofit fontScale="90000"/>
          </a:bodyPr>
          <a:lstStyle/>
          <a:p>
            <a:r>
              <a:rPr lang="en-US" altLang="en-US" sz="20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Understanding Our Cultural Differences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759543"/>
            <a:ext cx="7886700" cy="3650226"/>
          </a:xfrm>
        </p:spPr>
        <p:txBody>
          <a:bodyPr wrap="square">
            <a:normAutofit/>
          </a:bodyPr>
          <a:lstStyle/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dirty="0" smtClean="0">
              <a:solidFill>
                <a:prstClr val="black"/>
              </a:solidFill>
              <a:latin typeface="Lucida Sans" panose="020B0602030504020204" pitchFamily="34" charset="0"/>
              <a:ea typeface="MS PGothic" panose="020B0600070205080204" pitchFamily="34" charset="-128"/>
              <a:cs typeface="Lucida Sans" panose="020B0602030504020204" pitchFamily="34" charset="0"/>
            </a:endParaRPr>
          </a:p>
          <a:p>
            <a:pPr>
              <a:spcBef>
                <a:spcPts val="0"/>
              </a:spcBef>
            </a:pPr>
            <a:endParaRPr lang="en-US" sz="21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51" y="759543"/>
            <a:ext cx="6059362" cy="36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81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1555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Understanding Our Cultural Differences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641554"/>
            <a:ext cx="4982944" cy="371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8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614"/>
            <a:ext cx="7886700" cy="479322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Working With Industry – Understanding Our Cultural </a:t>
            </a:r>
            <a:r>
              <a:rPr lang="en-US" altLang="en-US" sz="1800" dirty="0" smtClean="0">
                <a:solidFill>
                  <a:schemeClr val="bg1"/>
                </a:solidFill>
                <a:latin typeface="Lucida Sans" panose="020B0602030504020204" pitchFamily="34" charset="0"/>
                <a:ea typeface="Quicksand Regular"/>
                <a:cs typeface="Quicksand Regular"/>
              </a:rPr>
              <a:t>Differences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0"/>
              <a:ea typeface="Quicksand Regular"/>
              <a:cs typeface="Quicksand Regular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1451" y="638425"/>
            <a:ext cx="5320603" cy="37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261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flevy.com</Template>
  <TotalTime>7190</TotalTime>
  <Words>1904</Words>
  <Application>Microsoft Office PowerPoint</Application>
  <PresentationFormat>On-screen Show (16:9)</PresentationFormat>
  <Paragraphs>341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MS PGothic</vt:lpstr>
      <vt:lpstr>Arial</vt:lpstr>
      <vt:lpstr>Calibri</vt:lpstr>
      <vt:lpstr>Calibri Light</vt:lpstr>
      <vt:lpstr>Lucida Sans</vt:lpstr>
      <vt:lpstr>Quicksand Regular</vt:lpstr>
      <vt:lpstr>Wingdings</vt:lpstr>
      <vt:lpstr>2_Office Theme</vt:lpstr>
      <vt:lpstr>1_Office Theme</vt:lpstr>
      <vt:lpstr>PowerPoint Presentation</vt:lpstr>
      <vt:lpstr>Working With Industry</vt:lpstr>
      <vt:lpstr>Working With Industry</vt:lpstr>
      <vt:lpstr>The Modern University – How We Have Opened the Doors for Collaboration</vt:lpstr>
      <vt:lpstr>How Industry Sees the Modern Research University</vt:lpstr>
      <vt:lpstr>How Universities Sees Industry</vt:lpstr>
      <vt:lpstr>Working With Industry – Understanding Our Cultural Differences</vt:lpstr>
      <vt:lpstr>Working With Industry – Understanding Our Cultural Differences</vt:lpstr>
      <vt:lpstr>Working With Industry – Understanding Our Cultural Differences</vt:lpstr>
      <vt:lpstr>Working With Industry – Understanding Our Cultural Differen</vt:lpstr>
      <vt:lpstr>Match.comedu</vt:lpstr>
      <vt:lpstr>Develop an Engagement Profile</vt:lpstr>
      <vt:lpstr> Mary Rezac, Chemical Engineering, Phillips 66 Professor of Sustainable Energy, rezac@ksu.edu</vt:lpstr>
      <vt:lpstr>You’ve identified a possible connection – Do Your Homework</vt:lpstr>
      <vt:lpstr>Working With Industry – Relationship Turn Ons and Turn Offs</vt:lpstr>
      <vt:lpstr>Working With Industry – Relationship Turn Ons and Turn Off</vt:lpstr>
      <vt:lpstr>Working With Industry – Understanding Our Cultural Differences</vt:lpstr>
      <vt:lpstr>Working With Industry – Ingredients for a successful partnership</vt:lpstr>
      <vt:lpstr>Working With Industry – Ingredients for a successful partnership</vt:lpstr>
      <vt:lpstr>The Capture Process</vt:lpstr>
      <vt:lpstr>The Capture Process</vt:lpstr>
      <vt:lpstr>The Capture Process</vt:lpstr>
      <vt:lpstr>Working with Industry Myths</vt:lpstr>
      <vt:lpstr>Working with Industry Myths</vt:lpstr>
      <vt:lpstr>Working with Industry Myths</vt:lpstr>
      <vt:lpstr>Working with Industry Myths</vt:lpstr>
      <vt:lpstr>INTELLECTUAL PROPERTY QUICK GUIDE</vt:lpstr>
      <vt:lpstr>INTELLECTUAL PROPERTY QUICK GUIDE</vt:lpstr>
      <vt:lpstr>INTELLECTUAL PROPERTY QUICK GUIDE</vt:lpstr>
      <vt:lpstr>INTELLECTUAL PROPERTY QUICK GUIDE</vt:lpstr>
      <vt:lpstr>INTELLECTUAL PROPERTY QUICK GUIDE</vt:lpstr>
      <vt:lpstr>INTELLECTUAL PROPERTY QUICK GUIDE</vt:lpstr>
      <vt:lpstr>INTELLECTUAL PROPERTY QUICK GUIDE</vt:lpstr>
      <vt:lpstr>INTELLECTUAL PROPERTY QUICK GUIDE</vt:lpstr>
      <vt:lpstr>INTELLECTUAL PROPERTY QUICK GUIDE</vt:lpstr>
      <vt:lpstr>INTELLECTUAL PROPERTY QUICK GUIDE</vt:lpstr>
      <vt:lpstr>INTELLECTUAL PROPERTY QUICK GUIDE</vt:lpstr>
      <vt:lpstr>INTELLECTUAL PROPERTY QUICK GUIDE</vt:lpstr>
      <vt:lpstr>PowerPoint Presentation</vt:lpstr>
    </vt:vector>
  </TitlesOfParts>
  <Company>Kansas State University - Div. of Communications &amp;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here.</dc:title>
  <dc:creator>flevy.com</dc:creator>
  <cp:lastModifiedBy>Christopher Brandt</cp:lastModifiedBy>
  <cp:revision>279</cp:revision>
  <cp:lastPrinted>2018-05-07T18:03:35Z</cp:lastPrinted>
  <dcterms:created xsi:type="dcterms:W3CDTF">2015-02-18T17:27:48Z</dcterms:created>
  <dcterms:modified xsi:type="dcterms:W3CDTF">2018-10-08T16:48:55Z</dcterms:modified>
</cp:coreProperties>
</file>